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7" r:id="rId1"/>
  </p:sldMasterIdLst>
  <p:notesMasterIdLst>
    <p:notesMasterId r:id="rId87"/>
  </p:notesMasterIdLst>
  <p:handoutMasterIdLst>
    <p:handoutMasterId r:id="rId88"/>
  </p:handoutMasterIdLst>
  <p:sldIdLst>
    <p:sldId id="291" r:id="rId2"/>
    <p:sldId id="440" r:id="rId3"/>
    <p:sldId id="495" r:id="rId4"/>
    <p:sldId id="486" r:id="rId5"/>
    <p:sldId id="521" r:id="rId6"/>
    <p:sldId id="519" r:id="rId7"/>
    <p:sldId id="520" r:id="rId8"/>
    <p:sldId id="487" r:id="rId9"/>
    <p:sldId id="447" r:id="rId10"/>
    <p:sldId id="522" r:id="rId11"/>
    <p:sldId id="523" r:id="rId12"/>
    <p:sldId id="369" r:id="rId13"/>
    <p:sldId id="404" r:id="rId14"/>
    <p:sldId id="405" r:id="rId15"/>
    <p:sldId id="401" r:id="rId16"/>
    <p:sldId id="496" r:id="rId17"/>
    <p:sldId id="492" r:id="rId18"/>
    <p:sldId id="524" r:id="rId19"/>
    <p:sldId id="494" r:id="rId20"/>
    <p:sldId id="498" r:id="rId21"/>
    <p:sldId id="525" r:id="rId22"/>
    <p:sldId id="472" r:id="rId23"/>
    <p:sldId id="526" r:id="rId24"/>
    <p:sldId id="473" r:id="rId25"/>
    <p:sldId id="527" r:id="rId26"/>
    <p:sldId id="528" r:id="rId27"/>
    <p:sldId id="371" r:id="rId28"/>
    <p:sldId id="529" r:id="rId29"/>
    <p:sldId id="530" r:id="rId30"/>
    <p:sldId id="390" r:id="rId31"/>
    <p:sldId id="391" r:id="rId32"/>
    <p:sldId id="531" r:id="rId33"/>
    <p:sldId id="532" r:id="rId34"/>
    <p:sldId id="533" r:id="rId35"/>
    <p:sldId id="534" r:id="rId36"/>
    <p:sldId id="535" r:id="rId37"/>
    <p:sldId id="536" r:id="rId38"/>
    <p:sldId id="537" r:id="rId39"/>
    <p:sldId id="558" r:id="rId40"/>
    <p:sldId id="560" r:id="rId41"/>
    <p:sldId id="561" r:id="rId42"/>
    <p:sldId id="563" r:id="rId43"/>
    <p:sldId id="559" r:id="rId44"/>
    <p:sldId id="562" r:id="rId45"/>
    <p:sldId id="564" r:id="rId46"/>
    <p:sldId id="565" r:id="rId47"/>
    <p:sldId id="538" r:id="rId48"/>
    <p:sldId id="566" r:id="rId49"/>
    <p:sldId id="540" r:id="rId50"/>
    <p:sldId id="541" r:id="rId51"/>
    <p:sldId id="499" r:id="rId52"/>
    <p:sldId id="543" r:id="rId53"/>
    <p:sldId id="542" r:id="rId54"/>
    <p:sldId id="551" r:id="rId55"/>
    <p:sldId id="500" r:id="rId56"/>
    <p:sldId id="503" r:id="rId57"/>
    <p:sldId id="504" r:id="rId58"/>
    <p:sldId id="505" r:id="rId59"/>
    <p:sldId id="502" r:id="rId60"/>
    <p:sldId id="392" r:id="rId61"/>
    <p:sldId id="474" r:id="rId62"/>
    <p:sldId id="484" r:id="rId63"/>
    <p:sldId id="544" r:id="rId64"/>
    <p:sldId id="545" r:id="rId65"/>
    <p:sldId id="546" r:id="rId66"/>
    <p:sldId id="547" r:id="rId67"/>
    <p:sldId id="548" r:id="rId68"/>
    <p:sldId id="549" r:id="rId69"/>
    <p:sldId id="550" r:id="rId70"/>
    <p:sldId id="508" r:id="rId71"/>
    <p:sldId id="485" r:id="rId72"/>
    <p:sldId id="506" r:id="rId73"/>
    <p:sldId id="512" r:id="rId74"/>
    <p:sldId id="513" r:id="rId75"/>
    <p:sldId id="514" r:id="rId76"/>
    <p:sldId id="555" r:id="rId77"/>
    <p:sldId id="567" r:id="rId78"/>
    <p:sldId id="402" r:id="rId79"/>
    <p:sldId id="517" r:id="rId80"/>
    <p:sldId id="518" r:id="rId81"/>
    <p:sldId id="552" r:id="rId82"/>
    <p:sldId id="553" r:id="rId83"/>
    <p:sldId id="554" r:id="rId84"/>
    <p:sldId id="556" r:id="rId85"/>
    <p:sldId id="317" r:id="rId8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2" autoAdjust="0"/>
    <p:restoredTop sz="76329" autoAdjust="0"/>
  </p:normalViewPr>
  <p:slideViewPr>
    <p:cSldViewPr>
      <p:cViewPr varScale="1">
        <p:scale>
          <a:sx n="80" d="100"/>
          <a:sy n="80" d="100"/>
        </p:scale>
        <p:origin x="203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0" d="100"/>
          <a:sy n="60" d="100"/>
        </p:scale>
        <p:origin x="-1422"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319A2E61-1E71-1F8C-8E7E-1D4684B2F5C7}"/>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Times New Roman" panose="02020603050405020304" pitchFamily="18" charset="0"/>
              </a:defRPr>
            </a:lvl1pPr>
          </a:lstStyle>
          <a:p>
            <a:endParaRPr lang="en-US" altLang="en-US"/>
          </a:p>
        </p:txBody>
      </p:sp>
      <p:sp>
        <p:nvSpPr>
          <p:cNvPr id="86019" name="Rectangle 3">
            <a:extLst>
              <a:ext uri="{FF2B5EF4-FFF2-40B4-BE49-F238E27FC236}">
                <a16:creationId xmlns:a16="http://schemas.microsoft.com/office/drawing/2014/main" id="{BE47D5C7-FA1B-31D6-ABBB-B215CB7B8CDC}"/>
              </a:ext>
            </a:extLst>
          </p:cNvPr>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Times New Roman" panose="02020603050405020304" pitchFamily="18" charset="0"/>
              </a:defRPr>
            </a:lvl1pPr>
          </a:lstStyle>
          <a:p>
            <a:endParaRPr lang="en-US" altLang="en-US"/>
          </a:p>
        </p:txBody>
      </p:sp>
      <p:sp>
        <p:nvSpPr>
          <p:cNvPr id="86020" name="Rectangle 4">
            <a:extLst>
              <a:ext uri="{FF2B5EF4-FFF2-40B4-BE49-F238E27FC236}">
                <a16:creationId xmlns:a16="http://schemas.microsoft.com/office/drawing/2014/main" id="{D1D9EB81-8F7F-7960-EDA0-8CB97A3578BA}"/>
              </a:ext>
            </a:extLst>
          </p:cNvPr>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New Roman" panose="02020603050405020304" pitchFamily="18" charset="0"/>
              </a:defRPr>
            </a:lvl1pPr>
          </a:lstStyle>
          <a:p>
            <a:endParaRPr lang="en-US" altLang="en-US"/>
          </a:p>
        </p:txBody>
      </p:sp>
      <p:sp>
        <p:nvSpPr>
          <p:cNvPr id="86021" name="Rectangle 5">
            <a:extLst>
              <a:ext uri="{FF2B5EF4-FFF2-40B4-BE49-F238E27FC236}">
                <a16:creationId xmlns:a16="http://schemas.microsoft.com/office/drawing/2014/main" id="{BD3A2AD4-4338-D062-0E10-A8DD0F681CD0}"/>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fld id="{BF776A41-5CC3-454A-B229-2ABCD517AAF1}"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DE99ECC-ACFA-99DB-0C74-43E782581877}"/>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Times New Roman" panose="02020603050405020304" pitchFamily="18" charset="0"/>
              </a:defRPr>
            </a:lvl1pPr>
          </a:lstStyle>
          <a:p>
            <a:endParaRPr lang="en-US" altLang="en-US"/>
          </a:p>
        </p:txBody>
      </p:sp>
      <p:sp>
        <p:nvSpPr>
          <p:cNvPr id="21507" name="Rectangle 3">
            <a:extLst>
              <a:ext uri="{FF2B5EF4-FFF2-40B4-BE49-F238E27FC236}">
                <a16:creationId xmlns:a16="http://schemas.microsoft.com/office/drawing/2014/main" id="{2F858B4B-31CE-C232-4E5D-D0FAFEFEB54B}"/>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Times New Roman" panose="02020603050405020304" pitchFamily="18" charset="0"/>
              </a:defRPr>
            </a:lvl1pPr>
          </a:lstStyle>
          <a:p>
            <a:endParaRPr lang="en-US" altLang="en-US"/>
          </a:p>
        </p:txBody>
      </p:sp>
      <p:sp>
        <p:nvSpPr>
          <p:cNvPr id="14340" name="Rectangle 4">
            <a:extLst>
              <a:ext uri="{FF2B5EF4-FFF2-40B4-BE49-F238E27FC236}">
                <a16:creationId xmlns:a16="http://schemas.microsoft.com/office/drawing/2014/main" id="{024B6C95-CEAF-D319-3252-8FC6536CD67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xmlns="" val="1"/>
            </a:ext>
          </a:extLst>
        </p:spPr>
      </p:sp>
      <p:sp>
        <p:nvSpPr>
          <p:cNvPr id="21509" name="Rectangle 5">
            <a:extLst>
              <a:ext uri="{FF2B5EF4-FFF2-40B4-BE49-F238E27FC236}">
                <a16:creationId xmlns:a16="http://schemas.microsoft.com/office/drawing/2014/main" id="{12593885-71C2-29EB-A4D1-6AF5516A851F}"/>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21510" name="Rectangle 6">
            <a:extLst>
              <a:ext uri="{FF2B5EF4-FFF2-40B4-BE49-F238E27FC236}">
                <a16:creationId xmlns:a16="http://schemas.microsoft.com/office/drawing/2014/main" id="{7788B042-7201-2BE2-C919-891988172D74}"/>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New Roman" panose="02020603050405020304" pitchFamily="18" charset="0"/>
              </a:defRPr>
            </a:lvl1pPr>
          </a:lstStyle>
          <a:p>
            <a:endParaRPr lang="en-US" altLang="en-US"/>
          </a:p>
        </p:txBody>
      </p:sp>
      <p:sp>
        <p:nvSpPr>
          <p:cNvPr id="21511" name="Rectangle 7">
            <a:extLst>
              <a:ext uri="{FF2B5EF4-FFF2-40B4-BE49-F238E27FC236}">
                <a16:creationId xmlns:a16="http://schemas.microsoft.com/office/drawing/2014/main" id="{8EA2C8D8-720E-E0DE-F17F-2B1D8E60145E}"/>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fld id="{7D9EDB6D-F064-A746-9BD8-8F484A5911C0}"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Arial" charset="0"/>
        <a:cs typeface="Arial" pitchFamily="34" charset="0"/>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Arial" charset="0"/>
        <a:cs typeface="Arial" pitchFamily="34" charset="0"/>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Arial" charset="0"/>
        <a:cs typeface="Arial" pitchFamily="34" charset="0"/>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Arial" charset="0"/>
        <a:cs typeface="Arial" pitchFamily="34" charset="0"/>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Arial" charset="0"/>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github.com/Netflix/eureka/wiki/Configuring-Eureka-in-AWS-Cloud"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B3645-D998-DB05-6912-EADB0459E39B}"/>
              </a:ext>
            </a:extLst>
          </p:cNvPr>
          <p:cNvSpPr>
            <a:spLocks noGrp="1" noRot="1" noChangeAspect="1"/>
          </p:cNvSpPr>
          <p:nvPr>
            <p:ph type="sldImg"/>
          </p:nvPr>
        </p:nvSpPr>
        <p:spPr/>
      </p:sp>
      <p:sp>
        <p:nvSpPr>
          <p:cNvPr id="26626" name="Notes Placeholder 2">
            <a:extLst>
              <a:ext uri="{FF2B5EF4-FFF2-40B4-BE49-F238E27FC236}">
                <a16:creationId xmlns:a16="http://schemas.microsoft.com/office/drawing/2014/main" id="{DE1D04E9-9366-3368-73A8-BF7B323F3747}"/>
              </a:ext>
            </a:extLst>
          </p:cNvPr>
          <p:cNvSpPr>
            <a:spLocks noGrp="1"/>
          </p:cNvSpPr>
          <p:nvPr>
            <p:ph type="body" idx="1"/>
          </p:nvPr>
        </p:nvSpPr>
        <p:spPr>
          <a:noFill/>
        </p:spPr>
        <p:txBody>
          <a:bodyPr/>
          <a:lstStyle/>
          <a:p>
            <a:endParaRPr lang="en-US" altLang="en-US" dirty="0"/>
          </a:p>
        </p:txBody>
      </p:sp>
      <p:sp>
        <p:nvSpPr>
          <p:cNvPr id="26627" name="Slide Number Placeholder 3">
            <a:extLst>
              <a:ext uri="{FF2B5EF4-FFF2-40B4-BE49-F238E27FC236}">
                <a16:creationId xmlns:a16="http://schemas.microsoft.com/office/drawing/2014/main" id="{18966877-4197-5322-52FC-1A122E053B56}"/>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65F03392-E79C-B043-A686-3631B8EC4902}"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637227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So we will need to go through the logs of each service. Also how do we correlate the logs to a request call chain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which logs of microservices are related to Request1, which are related to Request2. </a:t>
            </a:r>
          </a:p>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r>
              <a:rPr lang="en-IN" dirty="0"/>
              <a:t>https://</a:t>
            </a:r>
            <a:r>
              <a:rPr lang="en-IN" dirty="0" err="1"/>
              <a:t>developer.ibm.com</a:t>
            </a:r>
            <a:r>
              <a:rPr lang="en-IN"/>
              <a:t>/languages/java/tutorials/monitor-spring-boot-microservices/</a:t>
            </a:r>
          </a:p>
          <a:p>
            <a:pPr marL="342900" indent="-342900">
              <a:buFont typeface="Arial" charset="0"/>
              <a:buChar char="•"/>
            </a:pP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12</a:t>
            </a:fld>
            <a:endParaRPr lang="en-US" altLang="en-US">
              <a:latin typeface="Times New Roman" charset="0"/>
            </a:endParaRPr>
          </a:p>
        </p:txBody>
      </p:sp>
    </p:spTree>
    <p:extLst>
      <p:ext uri="{BB962C8B-B14F-4D97-AF65-F5344CB8AC3E}">
        <p14:creationId xmlns:p14="http://schemas.microsoft.com/office/powerpoint/2010/main" val="1728310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altLang="en-US" sz="1200" dirty="0"/>
              <a:t>https://</a:t>
            </a:r>
            <a:r>
              <a:rPr lang="en-US" altLang="en-US" sz="1200" dirty="0" err="1"/>
              <a:t>www.novatec-gmbh.de</a:t>
            </a:r>
            <a:r>
              <a:rPr lang="en-US" altLang="en-US" sz="1200" dirty="0"/>
              <a:t>/</a:t>
            </a:r>
            <a:r>
              <a:rPr lang="en-US" altLang="en-US" sz="1200" dirty="0" err="1"/>
              <a:t>en</a:t>
            </a:r>
            <a:r>
              <a:rPr lang="en-US" altLang="en-US" sz="1200" dirty="0"/>
              <a:t>/blog/spring-cloud-sprint-a-fast-and-comprehensive-spring-cloud-services-tutorial/</a:t>
            </a:r>
          </a:p>
          <a:p>
            <a:pPr marL="342900" indent="-342900">
              <a:buFont typeface="Arial" charset="0"/>
              <a:buChar char="•"/>
            </a:pPr>
            <a:endParaRPr lang="en-US" altLang="en-US" sz="1200" dirty="0"/>
          </a:p>
          <a:p>
            <a:pPr marL="342900" indent="-342900">
              <a:buFont typeface="Arial" charset="0"/>
              <a:buChar char="•"/>
            </a:pPr>
            <a:r>
              <a:rPr lang="en-US" altLang="en-US" sz="1200" dirty="0"/>
              <a:t>For </a:t>
            </a:r>
            <a:r>
              <a:rPr lang="en-US" altLang="en-US" sz="1200"/>
              <a:t>the project Spring-Cloud-Sprint-master</a:t>
            </a: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13</a:t>
            </a:fld>
            <a:endParaRPr lang="en-US" altLang="en-US">
              <a:latin typeface="Times New Roman" charset="0"/>
            </a:endParaRPr>
          </a:p>
        </p:txBody>
      </p:sp>
    </p:spTree>
    <p:extLst>
      <p:ext uri="{BB962C8B-B14F-4D97-AF65-F5344CB8AC3E}">
        <p14:creationId xmlns:p14="http://schemas.microsoft.com/office/powerpoint/2010/main" val="1705685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 If we have observed all the behaviors, then we can act accordingly to solve those issues and make the application more robust and fault-tolerant.</a:t>
            </a: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14</a:t>
            </a:fld>
            <a:endParaRPr lang="en-US" altLang="en-US">
              <a:latin typeface="Times New Roman" charset="0"/>
            </a:endParaRPr>
          </a:p>
        </p:txBody>
      </p:sp>
    </p:spTree>
    <p:extLst>
      <p:ext uri="{BB962C8B-B14F-4D97-AF65-F5344CB8AC3E}">
        <p14:creationId xmlns:p14="http://schemas.microsoft.com/office/powerpoint/2010/main" val="2801578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 If we have observed all the behaviors, then we can act accordingly to solve those issues and make the application more robust and fault-tolerant.</a:t>
            </a: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15</a:t>
            </a:fld>
            <a:endParaRPr lang="en-US" altLang="en-US">
              <a:latin typeface="Times New Roman" charset="0"/>
            </a:endParaRPr>
          </a:p>
        </p:txBody>
      </p:sp>
    </p:spTree>
    <p:extLst>
      <p:ext uri="{BB962C8B-B14F-4D97-AF65-F5344CB8AC3E}">
        <p14:creationId xmlns:p14="http://schemas.microsoft.com/office/powerpoint/2010/main" val="557082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1633446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www.techtarget.com</a:t>
            </a:r>
            <a:r>
              <a:rPr lang="en-US" dirty="0"/>
              <a:t>/</a:t>
            </a:r>
            <a:r>
              <a:rPr lang="en-US" dirty="0" err="1"/>
              <a:t>searchapparchitecture</a:t>
            </a:r>
            <a:r>
              <a:rPr lang="en-US" dirty="0"/>
              <a:t>/tip/A-detailed-intro-to-the-strangler-pattern</a:t>
            </a:r>
          </a:p>
          <a:p>
            <a:endParaRPr lang="en-US" dirty="0"/>
          </a:p>
          <a:p>
            <a:pPr algn="l"/>
            <a:r>
              <a:rPr lang="en-IN" b="1" i="0" dirty="0">
                <a:solidFill>
                  <a:srgbClr val="323232"/>
                </a:solidFill>
                <a:effectLst/>
                <a:latin typeface="Arial" panose="020B0604020202020204" pitchFamily="34" charset="0"/>
              </a:rPr>
              <a:t>What is the strangler pattern?</a:t>
            </a:r>
          </a:p>
          <a:p>
            <a:pPr algn="l"/>
            <a:r>
              <a:rPr lang="en-IN" b="0" i="0" dirty="0">
                <a:solidFill>
                  <a:srgbClr val="666666"/>
                </a:solidFill>
                <a:effectLst/>
                <a:latin typeface="Arial" panose="020B0604020202020204" pitchFamily="34" charset="0"/>
              </a:rPr>
              <a:t>Picture a motorcycle that works, but could stand to undergo extensive overhauls that will make it run better. One option would be to completely take the motorcycle apart and spend months rebuilding until it works. However, how sure are you that it will run after you've finished replacing every part? And what if you want to use the motorcycle in the next few weeks, but can't while it's in the garage?</a:t>
            </a:r>
          </a:p>
          <a:p>
            <a:pPr algn="l"/>
            <a:r>
              <a:rPr lang="en-IN" b="0" i="0" dirty="0">
                <a:solidFill>
                  <a:srgbClr val="666666"/>
                </a:solidFill>
                <a:effectLst/>
                <a:latin typeface="Arial" panose="020B0604020202020204" pitchFamily="34" charset="0"/>
              </a:rPr>
              <a:t>The solution there is to replace parts one at a time, ensure it works as expected, and move on to the next once it's done. This provides two major benefits. The first is that you can likely still run the motorcycle as parts are incrementally replaced, rather than having to wait for the rebuild. The second is that if a fix or replacement doesn't work, you'll have a much easier time identifying the problem since you do not have to examine everything at once. Eventually, you will end up with an updated motorcycle that never really stopped running.</a:t>
            </a:r>
          </a:p>
          <a:p>
            <a:endParaRPr lang="en-US" dirty="0"/>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17</a:t>
            </a:fld>
            <a:endParaRPr lang="en-US" altLang="en-US"/>
          </a:p>
        </p:txBody>
      </p:sp>
    </p:spTree>
    <p:extLst>
      <p:ext uri="{BB962C8B-B14F-4D97-AF65-F5344CB8AC3E}">
        <p14:creationId xmlns:p14="http://schemas.microsoft.com/office/powerpoint/2010/main" val="3239018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IN" b="0" i="0" dirty="0">
                <a:solidFill>
                  <a:srgbClr val="292929"/>
                </a:solidFill>
                <a:effectLst/>
                <a:latin typeface="source-serif-pro"/>
              </a:rPr>
              <a:t>A service to get Student Information</a:t>
            </a:r>
          </a:p>
          <a:p>
            <a:pPr algn="l">
              <a:buFont typeface="Arial" panose="020B0604020202020204" pitchFamily="34" charset="0"/>
              <a:buChar char="•"/>
            </a:pPr>
            <a:r>
              <a:rPr lang="en-IN" b="0" i="0" dirty="0">
                <a:solidFill>
                  <a:srgbClr val="292929"/>
                </a:solidFill>
                <a:effectLst/>
                <a:latin typeface="source-serif-pro"/>
              </a:rPr>
              <a:t>A service to get Marks &amp; its related Information</a:t>
            </a:r>
          </a:p>
          <a:p>
            <a:pPr algn="l">
              <a:buFont typeface="Arial" panose="020B0604020202020204" pitchFamily="34" charset="0"/>
              <a:buChar char="•"/>
            </a:pPr>
            <a:r>
              <a:rPr lang="en-IN" b="0" i="0" dirty="0">
                <a:solidFill>
                  <a:srgbClr val="292929"/>
                </a:solidFill>
                <a:effectLst/>
                <a:latin typeface="source-serif-pro"/>
              </a:rPr>
              <a:t>A service to get Membership Information</a:t>
            </a:r>
          </a:p>
          <a:p>
            <a:pPr algn="l">
              <a:buFont typeface="Arial" panose="020B0604020202020204" pitchFamily="34" charset="0"/>
              <a:buChar char="•"/>
            </a:pPr>
            <a:r>
              <a:rPr lang="en-IN" b="0" i="0" dirty="0">
                <a:solidFill>
                  <a:srgbClr val="292929"/>
                </a:solidFill>
                <a:effectLst/>
                <a:latin typeface="source-serif-pro"/>
              </a:rPr>
              <a:t>A service to get Achievements Information</a:t>
            </a:r>
          </a:p>
          <a:p>
            <a:pPr algn="l"/>
            <a:r>
              <a:rPr lang="en-IN" b="0" i="0" dirty="0">
                <a:solidFill>
                  <a:srgbClr val="292929"/>
                </a:solidFill>
                <a:effectLst/>
                <a:latin typeface="source-serif-pro"/>
              </a:rPr>
              <a:t>Moreover, you have 2 consumers named as, </a:t>
            </a:r>
            <a:r>
              <a:rPr lang="en-IN" b="1" i="0" dirty="0">
                <a:solidFill>
                  <a:srgbClr val="292929"/>
                </a:solidFill>
                <a:effectLst/>
                <a:latin typeface="source-serif-pro"/>
              </a:rPr>
              <a:t>“Grading System”</a:t>
            </a:r>
            <a:r>
              <a:rPr lang="en-IN" b="0" i="0" dirty="0">
                <a:solidFill>
                  <a:srgbClr val="292929"/>
                </a:solidFill>
                <a:effectLst/>
                <a:latin typeface="source-serif-pro"/>
              </a:rPr>
              <a:t> and </a:t>
            </a:r>
            <a:r>
              <a:rPr lang="en-IN" b="1" i="0" dirty="0">
                <a:solidFill>
                  <a:srgbClr val="292929"/>
                </a:solidFill>
                <a:effectLst/>
                <a:latin typeface="source-serif-pro"/>
              </a:rPr>
              <a:t>“Enrichment Program System”</a:t>
            </a:r>
            <a:r>
              <a:rPr lang="en-IN" b="0" i="0" dirty="0">
                <a:solidFill>
                  <a:srgbClr val="292929"/>
                </a:solidFill>
                <a:effectLst/>
                <a:latin typeface="source-serif-pro"/>
              </a:rPr>
              <a:t> for these 4 services.</a:t>
            </a:r>
          </a:p>
          <a:p>
            <a:pPr algn="l"/>
            <a:endParaRPr lang="en-IN" b="0" i="0" dirty="0">
              <a:solidFill>
                <a:srgbClr val="292929"/>
              </a:solidFill>
              <a:effectLst/>
              <a:latin typeface="source-serif-pro"/>
            </a:endParaRPr>
          </a:p>
          <a:p>
            <a:pPr algn="l"/>
            <a:r>
              <a:rPr lang="en-IN" b="0" i="0" dirty="0">
                <a:solidFill>
                  <a:srgbClr val="292929"/>
                </a:solidFill>
                <a:effectLst/>
                <a:latin typeface="source-serif-pro"/>
              </a:rPr>
              <a:t>But the thing is, what happen when “Grading System” wants student information and marks information, or “Enrichment Program System” wants membership and achievements information?</a:t>
            </a:r>
          </a:p>
          <a:p>
            <a:pPr algn="l"/>
            <a:r>
              <a:rPr lang="en-IN" b="0" i="0" dirty="0">
                <a:solidFill>
                  <a:srgbClr val="292929"/>
                </a:solidFill>
                <a:effectLst/>
                <a:latin typeface="source-serif-pro"/>
              </a:rPr>
              <a:t>So, what you can do is, create a service to consume “student information” and “marks information” services and give the response to the consumer that required (Grading System). Basically what happen is, the newly created service will take the request from the “Grading System” and invoked those 2 services to aggregate their responses and send it back to the “Grading System.</a:t>
            </a:r>
          </a:p>
          <a:p>
            <a:endParaRPr lang="en-US" dirty="0"/>
          </a:p>
          <a:p>
            <a:endParaRPr lang="en-US" dirty="0"/>
          </a:p>
          <a:p>
            <a:r>
              <a:rPr lang="en-US" dirty="0"/>
              <a:t>https://</a:t>
            </a:r>
            <a:r>
              <a:rPr lang="en-US" dirty="0" err="1"/>
              <a:t>www.vinsguru.com</a:t>
            </a:r>
            <a:r>
              <a:rPr lang="en-US" dirty="0"/>
              <a:t>/scatter-gather-pattern/</a:t>
            </a:r>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18</a:t>
            </a:fld>
            <a:endParaRPr lang="en-US" altLang="en-US"/>
          </a:p>
        </p:txBody>
      </p:sp>
    </p:spTree>
    <p:extLst>
      <p:ext uri="{BB962C8B-B14F-4D97-AF65-F5344CB8AC3E}">
        <p14:creationId xmlns:p14="http://schemas.microsoft.com/office/powerpoint/2010/main" val="3702811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i="0" dirty="0">
                <a:solidFill>
                  <a:srgbClr val="323232"/>
                </a:solidFill>
                <a:effectLst/>
                <a:latin typeface="Calibri" panose="020F0502020204030204" pitchFamily="34" charset="0"/>
                <a:cs typeface="Calibri" panose="020F0502020204030204" pitchFamily="34" charset="0"/>
              </a:rPr>
              <a:t>It’s all about translation and keeping external concepts out and not leaking in and pushing this translation to the outer edge.</a:t>
            </a:r>
          </a:p>
          <a:p>
            <a:r>
              <a:rPr lang="en-IN" b="0" i="0" dirty="0">
                <a:solidFill>
                  <a:srgbClr val="161616"/>
                </a:solidFill>
                <a:effectLst/>
                <a:latin typeface="Segoe UI" panose="020B0502040204020203" pitchFamily="34" charset="0"/>
              </a:rPr>
              <a:t>For example, when a legacy application is migrated to a modern system, it may still need existing legacy resources. New features must be able to call the legacy system. This is especially true of gradual migrations, where different features of a larger application are moved to a modern system over time.</a:t>
            </a:r>
          </a:p>
          <a:p>
            <a:endParaRPr lang="en-US" dirty="0"/>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19</a:t>
            </a:fld>
            <a:endParaRPr lang="en-US" altLang="en-US"/>
          </a:p>
        </p:txBody>
      </p:sp>
    </p:spTree>
    <p:extLst>
      <p:ext uri="{BB962C8B-B14F-4D97-AF65-F5344CB8AC3E}">
        <p14:creationId xmlns:p14="http://schemas.microsoft.com/office/powerpoint/2010/main" val="2607827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Font typeface="Arial" panose="020B0604020202020204" pitchFamily="34" charset="0"/>
              <a:buChar char="•"/>
            </a:pPr>
            <a:endParaRPr lang="en-IN" sz="1200" i="0" dirty="0">
              <a:solidFill>
                <a:srgbClr val="000000"/>
              </a:solidFill>
              <a:effectLst/>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20</a:t>
            </a:fld>
            <a:endParaRPr lang="en-US" altLang="en-US"/>
          </a:p>
        </p:txBody>
      </p:sp>
    </p:spTree>
    <p:extLst>
      <p:ext uri="{BB962C8B-B14F-4D97-AF65-F5344CB8AC3E}">
        <p14:creationId xmlns:p14="http://schemas.microsoft.com/office/powerpoint/2010/main" val="3976682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150710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1569410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EE8845-D613-5DCE-ED8C-ED8FCA606734}"/>
              </a:ext>
            </a:extLst>
          </p:cNvPr>
          <p:cNvSpPr>
            <a:spLocks noGrp="1" noRot="1" noChangeAspect="1"/>
          </p:cNvSpPr>
          <p:nvPr>
            <p:ph type="sldImg"/>
          </p:nvPr>
        </p:nvSpPr>
        <p:spPr/>
      </p:sp>
      <p:sp>
        <p:nvSpPr>
          <p:cNvPr id="48130" name="Notes Placeholder 2">
            <a:extLst>
              <a:ext uri="{FF2B5EF4-FFF2-40B4-BE49-F238E27FC236}">
                <a16:creationId xmlns:a16="http://schemas.microsoft.com/office/drawing/2014/main" id="{45028E84-4698-45F2-BEA0-61E4A40F6009}"/>
              </a:ext>
            </a:extLst>
          </p:cNvPr>
          <p:cNvSpPr>
            <a:spLocks noGrp="1"/>
          </p:cNvSpPr>
          <p:nvPr>
            <p:ph type="body" idx="1"/>
          </p:nvPr>
        </p:nvSpPr>
        <p:spPr>
          <a:noFill/>
        </p:spPr>
        <p:txBody>
          <a:bodyPr/>
          <a:lstStyle/>
          <a:p>
            <a:r>
              <a:rPr lang="en-US" altLang="en-US" dirty="0"/>
              <a:t>https://</a:t>
            </a:r>
            <a:r>
              <a:rPr lang="en-US" altLang="en-US" dirty="0" err="1"/>
              <a:t>medium.com</a:t>
            </a:r>
            <a:r>
              <a:rPr lang="en-US" altLang="en-US" dirty="0"/>
              <a:t>/</a:t>
            </a:r>
            <a:r>
              <a:rPr lang="en-US" altLang="en-US" dirty="0" err="1"/>
              <a:t>javarevisited</a:t>
            </a:r>
            <a:r>
              <a:rPr lang="en-US" altLang="en-US" dirty="0"/>
              <a:t>/chain-of-responsibility-pattern-in-spring-application-f79b35f341e5</a:t>
            </a:r>
          </a:p>
        </p:txBody>
      </p:sp>
      <p:sp>
        <p:nvSpPr>
          <p:cNvPr id="48131" name="Slide Number Placeholder 3">
            <a:extLst>
              <a:ext uri="{FF2B5EF4-FFF2-40B4-BE49-F238E27FC236}">
                <a16:creationId xmlns:a16="http://schemas.microsoft.com/office/drawing/2014/main" id="{85BCC168-7B7F-05BF-5C55-8574E63705CD}"/>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7D48E555-F0FB-C546-808C-42D864CA8664}"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212764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5C4C2-9FD2-4F08-0DA5-55E8AF08FC87}"/>
              </a:ext>
            </a:extLst>
          </p:cNvPr>
          <p:cNvSpPr>
            <a:spLocks noGrp="1" noRot="1" noChangeAspect="1"/>
          </p:cNvSpPr>
          <p:nvPr>
            <p:ph type="sldImg"/>
          </p:nvPr>
        </p:nvSpPr>
        <p:spPr/>
      </p:sp>
      <p:sp>
        <p:nvSpPr>
          <p:cNvPr id="50178" name="Notes Placeholder 2">
            <a:extLst>
              <a:ext uri="{FF2B5EF4-FFF2-40B4-BE49-F238E27FC236}">
                <a16:creationId xmlns:a16="http://schemas.microsoft.com/office/drawing/2014/main" id="{CF935DAD-5E13-4CBE-6F60-29B65C4F94C4}"/>
              </a:ext>
            </a:extLst>
          </p:cNvPr>
          <p:cNvSpPr>
            <a:spLocks noGrp="1"/>
          </p:cNvSpPr>
          <p:nvPr>
            <p:ph type="body" idx="1"/>
          </p:nvPr>
        </p:nvSpPr>
        <p:spPr>
          <a:noFill/>
        </p:spPr>
        <p:txBody>
          <a:bodyPr/>
          <a:lstStyle/>
          <a:p>
            <a:endParaRPr lang="en-US" altLang="en-US" dirty="0"/>
          </a:p>
        </p:txBody>
      </p:sp>
      <p:sp>
        <p:nvSpPr>
          <p:cNvPr id="50179" name="Slide Number Placeholder 3">
            <a:extLst>
              <a:ext uri="{FF2B5EF4-FFF2-40B4-BE49-F238E27FC236}">
                <a16:creationId xmlns:a16="http://schemas.microsoft.com/office/drawing/2014/main" id="{E292DC78-83F3-D765-2357-54374BC244FE}"/>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2705BEC2-1344-AB48-A4CD-97F07EB717DC}"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5C4C2-9FD2-4F08-0DA5-55E8AF08FC87}"/>
              </a:ext>
            </a:extLst>
          </p:cNvPr>
          <p:cNvSpPr>
            <a:spLocks noGrp="1" noRot="1" noChangeAspect="1"/>
          </p:cNvSpPr>
          <p:nvPr>
            <p:ph type="sldImg"/>
          </p:nvPr>
        </p:nvSpPr>
        <p:spPr/>
      </p:sp>
      <p:sp>
        <p:nvSpPr>
          <p:cNvPr id="50178" name="Notes Placeholder 2">
            <a:extLst>
              <a:ext uri="{FF2B5EF4-FFF2-40B4-BE49-F238E27FC236}">
                <a16:creationId xmlns:a16="http://schemas.microsoft.com/office/drawing/2014/main" id="{CF935DAD-5E13-4CBE-6F60-29B65C4F94C4}"/>
              </a:ext>
            </a:extLst>
          </p:cNvPr>
          <p:cNvSpPr>
            <a:spLocks noGrp="1"/>
          </p:cNvSpPr>
          <p:nvPr>
            <p:ph type="body" idx="1"/>
          </p:nvPr>
        </p:nvSpPr>
        <p:spPr>
          <a:noFill/>
        </p:spPr>
        <p:txBody>
          <a:bodyPr/>
          <a:lstStyle/>
          <a:p>
            <a:r>
              <a:rPr lang="en-US" altLang="en-US"/>
              <a:t>https://howtodoinjava.com/spring-restful/spring-restful-client-resttemplate-example/</a:t>
            </a:r>
          </a:p>
          <a:p>
            <a:endParaRPr lang="en-US" altLang="en-US"/>
          </a:p>
          <a:p>
            <a:r>
              <a:rPr lang="en-US" altLang="en-US"/>
              <a:t>https://docs.spring.io/spring/docs/current/javadoc-api/org/springframework/web/client/RestTemplate.html</a:t>
            </a:r>
          </a:p>
        </p:txBody>
      </p:sp>
      <p:sp>
        <p:nvSpPr>
          <p:cNvPr id="50179" name="Slide Number Placeholder 3">
            <a:extLst>
              <a:ext uri="{FF2B5EF4-FFF2-40B4-BE49-F238E27FC236}">
                <a16:creationId xmlns:a16="http://schemas.microsoft.com/office/drawing/2014/main" id="{E292DC78-83F3-D765-2357-54374BC244FE}"/>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2705BEC2-1344-AB48-A4CD-97F07EB717DC}"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491401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5C4C2-9FD2-4F08-0DA5-55E8AF08FC87}"/>
              </a:ext>
            </a:extLst>
          </p:cNvPr>
          <p:cNvSpPr>
            <a:spLocks noGrp="1" noRot="1" noChangeAspect="1"/>
          </p:cNvSpPr>
          <p:nvPr>
            <p:ph type="sldImg"/>
          </p:nvPr>
        </p:nvSpPr>
        <p:spPr/>
      </p:sp>
      <p:sp>
        <p:nvSpPr>
          <p:cNvPr id="50178" name="Notes Placeholder 2">
            <a:extLst>
              <a:ext uri="{FF2B5EF4-FFF2-40B4-BE49-F238E27FC236}">
                <a16:creationId xmlns:a16="http://schemas.microsoft.com/office/drawing/2014/main" id="{CF935DAD-5E13-4CBE-6F60-29B65C4F94C4}"/>
              </a:ext>
            </a:extLst>
          </p:cNvPr>
          <p:cNvSpPr>
            <a:spLocks noGrp="1"/>
          </p:cNvSpPr>
          <p:nvPr>
            <p:ph type="body" idx="1"/>
          </p:nvPr>
        </p:nvSpPr>
        <p:spPr>
          <a:noFill/>
        </p:spPr>
        <p:txBody>
          <a:bodyPr/>
          <a:lstStyle/>
          <a:p>
            <a:r>
              <a:rPr lang="en-US" altLang="en-US"/>
              <a:t>https://howtodoinjava.com/spring-restful/spring-restful-client-resttemplate-example/</a:t>
            </a:r>
          </a:p>
          <a:p>
            <a:endParaRPr lang="en-US" altLang="en-US"/>
          </a:p>
          <a:p>
            <a:r>
              <a:rPr lang="en-US" altLang="en-US"/>
              <a:t>https://docs.spring.io/spring/docs/current/javadoc-api/org/springframework/web/client/RestTemplate.html</a:t>
            </a:r>
          </a:p>
        </p:txBody>
      </p:sp>
      <p:sp>
        <p:nvSpPr>
          <p:cNvPr id="50179" name="Slide Number Placeholder 3">
            <a:extLst>
              <a:ext uri="{FF2B5EF4-FFF2-40B4-BE49-F238E27FC236}">
                <a16:creationId xmlns:a16="http://schemas.microsoft.com/office/drawing/2014/main" id="{E292DC78-83F3-D765-2357-54374BC244FE}"/>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2705BEC2-1344-AB48-A4CD-97F07EB717DC}"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Tree>
    <p:extLst>
      <p:ext uri="{BB962C8B-B14F-4D97-AF65-F5344CB8AC3E}">
        <p14:creationId xmlns:p14="http://schemas.microsoft.com/office/powerpoint/2010/main" val="2357213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27</a:t>
            </a:fld>
            <a:endParaRPr lang="en-US" altLang="en-US">
              <a:latin typeface="Times New Roman" charset="0"/>
            </a:endParaRPr>
          </a:p>
        </p:txBody>
      </p:sp>
    </p:spTree>
    <p:extLst>
      <p:ext uri="{BB962C8B-B14F-4D97-AF65-F5344CB8AC3E}">
        <p14:creationId xmlns:p14="http://schemas.microsoft.com/office/powerpoint/2010/main" val="844012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28</a:t>
            </a:fld>
            <a:endParaRPr lang="en-US" altLang="en-US">
              <a:latin typeface="Times New Roman" charset="0"/>
            </a:endParaRPr>
          </a:p>
        </p:txBody>
      </p:sp>
    </p:spTree>
    <p:extLst>
      <p:ext uri="{BB962C8B-B14F-4D97-AF65-F5344CB8AC3E}">
        <p14:creationId xmlns:p14="http://schemas.microsoft.com/office/powerpoint/2010/main" val="1146884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dirty="0"/>
          </a:p>
        </p:txBody>
      </p:sp>
    </p:spTree>
    <p:extLst>
      <p:ext uri="{BB962C8B-B14F-4D97-AF65-F5344CB8AC3E}">
        <p14:creationId xmlns:p14="http://schemas.microsoft.com/office/powerpoint/2010/main" val="2169678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30</a:t>
            </a:fld>
            <a:endParaRPr lang="en-US" altLang="en-US">
              <a:latin typeface="Times New Roman" charset="0"/>
            </a:endParaRPr>
          </a:p>
        </p:txBody>
      </p:sp>
    </p:spTree>
    <p:extLst>
      <p:ext uri="{BB962C8B-B14F-4D97-AF65-F5344CB8AC3E}">
        <p14:creationId xmlns:p14="http://schemas.microsoft.com/office/powerpoint/2010/main" val="4093778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latin typeface="Calibri" panose="020F0502020204030204" pitchFamily="34" charset="0"/>
                <a:cs typeface="Calibri" panose="020F0502020204030204" pitchFamily="34" charset="0"/>
              </a:rPr>
              <a:t>Services may span across multiple servers, even spread across geographical boundaries. This creates many log files since each microservice maintains its own set of data</a:t>
            </a:r>
            <a:br>
              <a:rPr lang="en-IN" sz="1200" dirty="0">
                <a:latin typeface="Calibri" panose="020F0502020204030204" pitchFamily="34" charset="0"/>
                <a:cs typeface="Calibri" panose="020F0502020204030204" pitchFamily="34" charset="0"/>
              </a:rPr>
            </a:br>
            <a:r>
              <a:rPr lang="en-IN" b="0" i="0" dirty="0">
                <a:solidFill>
                  <a:srgbClr val="666666"/>
                </a:solidFill>
                <a:effectLst/>
                <a:latin typeface="Arial" panose="020B0604020202020204" pitchFamily="34" charset="0"/>
              </a:rPr>
              <a:t>More importantly, these log files need to be in proper order to easily debug a problem -- a correlation ID is used to correlate the calls through various microservices. A single logging strategy establishes one place where all logs are stored, rather than dispersing them across multiple services.</a:t>
            </a:r>
            <a:endParaRPr lang="en-US" dirty="0"/>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4</a:t>
            </a:fld>
            <a:endParaRPr lang="en-US" altLang="en-US"/>
          </a:p>
        </p:txBody>
      </p:sp>
    </p:spTree>
    <p:extLst>
      <p:ext uri="{BB962C8B-B14F-4D97-AF65-F5344CB8AC3E}">
        <p14:creationId xmlns:p14="http://schemas.microsoft.com/office/powerpoint/2010/main" val="1270253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31</a:t>
            </a:fld>
            <a:endParaRPr lang="en-US" altLang="en-US">
              <a:latin typeface="Times New Roman" charset="0"/>
            </a:endParaRPr>
          </a:p>
        </p:txBody>
      </p:sp>
    </p:spTree>
    <p:extLst>
      <p:ext uri="{BB962C8B-B14F-4D97-AF65-F5344CB8AC3E}">
        <p14:creationId xmlns:p14="http://schemas.microsoft.com/office/powerpoint/2010/main" val="8001133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1085850" lvl="1" indent="-342900">
              <a:buFont typeface="Arial" charset="0"/>
              <a:buChar char="•"/>
            </a:pPr>
            <a:r>
              <a:rPr lang="en-IN" sz="1200" b="0" i="0" dirty="0">
                <a:solidFill>
                  <a:srgbClr val="292929"/>
                </a:solidFill>
                <a:effectLst/>
                <a:latin typeface="Calibri" panose="020F0502020204030204" pitchFamily="34" charset="0"/>
                <a:cs typeface="Calibri" panose="020F0502020204030204" pitchFamily="34" charset="0"/>
              </a:rPr>
              <a:t>For example, a service that does text searches could use </a:t>
            </a:r>
            <a:r>
              <a:rPr lang="en-IN" sz="1200" b="0" i="0" dirty="0" err="1">
                <a:solidFill>
                  <a:srgbClr val="292929"/>
                </a:solidFill>
                <a:effectLst/>
                <a:latin typeface="Calibri" panose="020F0502020204030204" pitchFamily="34" charset="0"/>
                <a:cs typeface="Calibri" panose="020F0502020204030204" pitchFamily="34" charset="0"/>
              </a:rPr>
              <a:t>ElasticSearch</a:t>
            </a:r>
            <a:r>
              <a:rPr lang="en-IN" sz="1200" b="0" i="0" dirty="0">
                <a:solidFill>
                  <a:srgbClr val="292929"/>
                </a:solidFill>
                <a:effectLst/>
                <a:latin typeface="Calibri" panose="020F0502020204030204" pitchFamily="34" charset="0"/>
                <a:cs typeface="Calibri" panose="020F0502020204030204" pitchFamily="34" charset="0"/>
              </a:rPr>
              <a:t>. A service that manipulates a social graph could use Neo4j.</a:t>
            </a:r>
          </a:p>
          <a:p>
            <a:pPr marL="1085850" marR="0" lvl="1" indent="-342900" algn="l" defTabSz="914400" rtl="0" eaLnBrk="0" fontAlgn="base" latinLnBrk="0" hangingPunct="0">
              <a:lnSpc>
                <a:spcPct val="100000"/>
              </a:lnSpc>
              <a:spcBef>
                <a:spcPct val="30000"/>
              </a:spcBef>
              <a:spcAft>
                <a:spcPct val="0"/>
              </a:spcAft>
              <a:buClrTx/>
              <a:buSzTx/>
              <a:buFont typeface="Arial" charset="0"/>
              <a:buChar char="•"/>
              <a:tabLst/>
              <a:defRPr/>
            </a:pPr>
            <a:r>
              <a:rPr lang="en-IN" sz="1200" b="0" i="0" dirty="0">
                <a:solidFill>
                  <a:srgbClr val="292929"/>
                </a:solidFill>
                <a:effectLst/>
                <a:latin typeface="Calibri" panose="020F0502020204030204" pitchFamily="34" charset="0"/>
                <a:cs typeface="Calibri" panose="020F0502020204030204" pitchFamily="34" charset="0"/>
              </a:rPr>
              <a:t>Distributed transactions are best avoided because of the CAP theorem. Moreover, many modern (NoSQL) databases don’t support them.</a:t>
            </a:r>
          </a:p>
          <a:p>
            <a:pPr marL="1085850" marR="0" lvl="1" indent="-342900" algn="l" defTabSz="914400" rtl="0" eaLnBrk="0" fontAlgn="base" latinLnBrk="0" hangingPunct="0">
              <a:lnSpc>
                <a:spcPct val="100000"/>
              </a:lnSpc>
              <a:spcBef>
                <a:spcPct val="30000"/>
              </a:spcBef>
              <a:spcAft>
                <a:spcPct val="0"/>
              </a:spcAft>
              <a:buClrTx/>
              <a:buSzTx/>
              <a:buFont typeface="Arial" charset="0"/>
              <a:buChar char="•"/>
              <a:tabLst/>
              <a:defRPr/>
            </a:pPr>
            <a:r>
              <a:rPr lang="en-IN" sz="1200" b="0" i="0" dirty="0">
                <a:solidFill>
                  <a:srgbClr val="292929"/>
                </a:solidFill>
                <a:effectLst/>
                <a:latin typeface="Calibri" panose="020F0502020204030204" pitchFamily="34" charset="0"/>
                <a:cs typeface="Calibri" panose="020F0502020204030204" pitchFamily="34" charset="0"/>
              </a:rPr>
              <a:t>API Composition - the application performs the join rather than the database. For example, a service (or the API gateway) could retrieve a customer and their orders by first retrieving the customer from the customer service and then querying the order service to return the customer’s most recent orders.</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Command Query Responsibility Segregation (CQRS) - maintain one or more materialized views that contain data from multiple services. The views are kept by services that subscribe to events that each services publishes when it updates its data. For example, the online store could implement a query that finds customers in a particular region and their recent orders by maintaining a view that joins customers and orders. The view is updated by a service that subscribes to customer and order events.</a:t>
            </a:r>
          </a:p>
          <a:p>
            <a:pPr marL="342900" indent="-342900">
              <a:buFont typeface="Arial" charset="0"/>
              <a:buChar char="•"/>
            </a:pPr>
            <a:br>
              <a:rPr lang="en-IN" sz="2000" b="0" i="0" dirty="0">
                <a:solidFill>
                  <a:srgbClr val="292929"/>
                </a:solidFill>
                <a:effectLst/>
                <a:latin typeface="Calibri" panose="020F0502020204030204" pitchFamily="34" charset="0"/>
                <a:cs typeface="Calibri" panose="020F0502020204030204" pitchFamily="34" charset="0"/>
              </a:rPr>
            </a:br>
            <a:endParaRPr lang="en-US" altLang="en-US" sz="2000" dirty="0">
              <a:latin typeface="Calibri" panose="020F0502020204030204" pitchFamily="34" charset="0"/>
              <a:cs typeface="Calibri" panose="020F0502020204030204" pitchFamily="34" charset="0"/>
            </a:endParaRPr>
          </a:p>
          <a:p>
            <a:pPr marL="1085850" lvl="1" indent="-342900">
              <a:buFont typeface="Arial" charset="0"/>
              <a:buChar char="•"/>
            </a:pPr>
            <a:endParaRPr lang="en-IN" sz="1200" b="0" i="0" dirty="0">
              <a:solidFill>
                <a:srgbClr val="292929"/>
              </a:solidFill>
              <a:effectLst/>
              <a:latin typeface="Calibri" panose="020F0502020204030204" pitchFamily="34" charset="0"/>
              <a:cs typeface="Calibri" panose="020F0502020204030204" pitchFamily="34"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32</a:t>
            </a:fld>
            <a:endParaRPr lang="en-US" altLang="en-US">
              <a:latin typeface="Times New Roman" charset="0"/>
            </a:endParaRPr>
          </a:p>
        </p:txBody>
      </p:sp>
    </p:spTree>
    <p:extLst>
      <p:ext uri="{BB962C8B-B14F-4D97-AF65-F5344CB8AC3E}">
        <p14:creationId xmlns:p14="http://schemas.microsoft.com/office/powerpoint/2010/main" val="31573527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1085850" lvl="1" indent="-342900">
              <a:buFont typeface="Arial" charset="0"/>
              <a:buChar char="•"/>
            </a:pPr>
            <a:r>
              <a:rPr lang="en-IN" sz="1200" b="0" i="0" dirty="0">
                <a:solidFill>
                  <a:srgbClr val="292929"/>
                </a:solidFill>
                <a:effectLst/>
                <a:latin typeface="Calibri" panose="020F0502020204030204" pitchFamily="34" charset="0"/>
                <a:cs typeface="Calibri" panose="020F0502020204030204" pitchFamily="34" charset="0"/>
              </a:rPr>
              <a:t>https://</a:t>
            </a:r>
            <a:r>
              <a:rPr lang="en-IN" sz="1200" b="0" i="0" dirty="0" err="1">
                <a:solidFill>
                  <a:srgbClr val="292929"/>
                </a:solidFill>
                <a:effectLst/>
                <a:latin typeface="Calibri" panose="020F0502020204030204" pitchFamily="34" charset="0"/>
                <a:cs typeface="Calibri" panose="020F0502020204030204" pitchFamily="34" charset="0"/>
              </a:rPr>
              <a:t>agniveshverma.medium.com</a:t>
            </a:r>
            <a:r>
              <a:rPr lang="en-IN" sz="1200" b="0" i="0" dirty="0">
                <a:solidFill>
                  <a:srgbClr val="292929"/>
                </a:solidFill>
                <a:effectLst/>
                <a:latin typeface="Calibri" panose="020F0502020204030204" pitchFamily="34" charset="0"/>
                <a:cs typeface="Calibri" panose="020F0502020204030204" pitchFamily="34" charset="0"/>
              </a:rPr>
              <a:t>/microservices-distributed-transaction-management-api-composition-part-2-7bd0f12f9cb2</a:t>
            </a: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33</a:t>
            </a:fld>
            <a:endParaRPr lang="en-US" altLang="en-US">
              <a:latin typeface="Times New Roman" charset="0"/>
            </a:endParaRPr>
          </a:p>
        </p:txBody>
      </p:sp>
    </p:spTree>
    <p:extLst>
      <p:ext uri="{BB962C8B-B14F-4D97-AF65-F5344CB8AC3E}">
        <p14:creationId xmlns:p14="http://schemas.microsoft.com/office/powerpoint/2010/main" val="760614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algn="l">
              <a:buFont typeface="+mj-lt"/>
              <a:buAutoNum type="arabicPeriod"/>
            </a:pPr>
            <a:r>
              <a:rPr lang="en-IN" b="0" i="0" dirty="0">
                <a:solidFill>
                  <a:srgbClr val="16191F"/>
                </a:solidFill>
                <a:effectLst/>
                <a:latin typeface="Amazon Ember"/>
              </a:rPr>
              <a:t>An API gateway serves the "/customer" API, which has an "Orders" microservice that tracks customer orders in an Aurora database.</a:t>
            </a:r>
          </a:p>
          <a:p>
            <a:pPr algn="l">
              <a:buFont typeface="+mj-lt"/>
              <a:buAutoNum type="arabicPeriod"/>
            </a:pPr>
            <a:r>
              <a:rPr lang="en-IN" b="0" i="0" dirty="0">
                <a:solidFill>
                  <a:srgbClr val="16191F"/>
                </a:solidFill>
                <a:effectLst/>
                <a:latin typeface="Amazon Ember"/>
              </a:rPr>
              <a:t>The "Support" microservice tracks customer support issues and stores them in an Amazon OpenSearch Service database.</a:t>
            </a:r>
          </a:p>
          <a:p>
            <a:pPr algn="l">
              <a:buFont typeface="+mj-lt"/>
              <a:buAutoNum type="arabicPeriod"/>
            </a:pPr>
            <a:r>
              <a:rPr lang="en-IN" b="0" i="0" dirty="0">
                <a:solidFill>
                  <a:srgbClr val="16191F"/>
                </a:solidFill>
                <a:effectLst/>
                <a:latin typeface="Amazon Ember"/>
              </a:rPr>
              <a:t>The "</a:t>
            </a:r>
            <a:r>
              <a:rPr lang="en-IN" b="0" i="0" dirty="0" err="1">
                <a:solidFill>
                  <a:srgbClr val="16191F"/>
                </a:solidFill>
                <a:effectLst/>
                <a:latin typeface="Amazon Ember"/>
              </a:rPr>
              <a:t>CustomerDetails</a:t>
            </a:r>
            <a:r>
              <a:rPr lang="en-IN" b="0" i="0" dirty="0">
                <a:solidFill>
                  <a:srgbClr val="16191F"/>
                </a:solidFill>
                <a:effectLst/>
                <a:latin typeface="Amazon Ember"/>
              </a:rPr>
              <a:t>" microservice maintains customer attributes (for example, address, phone number, or payment details) in a DynamoDB table.</a:t>
            </a:r>
          </a:p>
          <a:p>
            <a:pPr algn="l">
              <a:buFont typeface="+mj-lt"/>
              <a:buAutoNum type="arabicPeriod"/>
            </a:pPr>
            <a:r>
              <a:rPr lang="en-IN" b="0" i="0" dirty="0">
                <a:solidFill>
                  <a:srgbClr val="16191F"/>
                </a:solidFill>
                <a:effectLst/>
                <a:latin typeface="Amazon Ember"/>
              </a:rPr>
              <a:t>The “</a:t>
            </a:r>
            <a:r>
              <a:rPr lang="en-IN" b="0" i="0" dirty="0" err="1">
                <a:solidFill>
                  <a:srgbClr val="16191F"/>
                </a:solidFill>
                <a:effectLst/>
                <a:latin typeface="Amazon Ember"/>
              </a:rPr>
              <a:t>GetCustomer</a:t>
            </a:r>
            <a:r>
              <a:rPr lang="en-IN" b="0" i="0" dirty="0">
                <a:solidFill>
                  <a:srgbClr val="16191F"/>
                </a:solidFill>
                <a:effectLst/>
                <a:latin typeface="Amazon Ember"/>
              </a:rPr>
              <a:t>” Lambda function runs the APIs for these microservices, and performs an in-memory join on the data before returning it to the requester. This helps easily retrieve customer information in one network call to the user-facing API, and keeps the interface very simple.</a:t>
            </a: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34</a:t>
            </a:fld>
            <a:endParaRPr lang="en-US" altLang="en-US">
              <a:latin typeface="Times New Roman" charset="0"/>
            </a:endParaRPr>
          </a:p>
        </p:txBody>
      </p:sp>
    </p:spTree>
    <p:extLst>
      <p:ext uri="{BB962C8B-B14F-4D97-AF65-F5344CB8AC3E}">
        <p14:creationId xmlns:p14="http://schemas.microsoft.com/office/powerpoint/2010/main" val="23019351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b="0" i="0" dirty="0">
                <a:solidFill>
                  <a:srgbClr val="333333"/>
                </a:solidFill>
                <a:effectLst/>
                <a:latin typeface="Calibri" panose="020F0502020204030204" pitchFamily="34" charset="0"/>
                <a:cs typeface="Calibri" panose="020F0502020204030204" pitchFamily="34" charset="0"/>
              </a:rPr>
              <a:t>The application keeps the replica up to data by subscribing to </a:t>
            </a:r>
            <a:r>
              <a:rPr lang="en-IN" sz="1200" b="0" i="0" u="none" strike="noStrike" dirty="0">
                <a:solidFill>
                  <a:srgbClr val="428BCA"/>
                </a:solidFill>
                <a:effectLst/>
                <a:latin typeface="Calibri" panose="020F0502020204030204" pitchFamily="34" charset="0"/>
                <a:cs typeface="Calibri" panose="020F0502020204030204" pitchFamily="34" charset="0"/>
              </a:rPr>
              <a:t>Domain events</a:t>
            </a:r>
            <a:r>
              <a:rPr lang="en-IN" sz="1200" b="0" i="0" dirty="0">
                <a:solidFill>
                  <a:srgbClr val="333333"/>
                </a:solidFill>
                <a:effectLst/>
                <a:latin typeface="Calibri" panose="020F0502020204030204" pitchFamily="34" charset="0"/>
                <a:cs typeface="Calibri" panose="020F0502020204030204" pitchFamily="34" charset="0"/>
              </a:rPr>
              <a:t> published by the service that own the data</a:t>
            </a:r>
          </a:p>
          <a:p>
            <a:pPr algn="l">
              <a:buFont typeface="+mj-lt"/>
              <a:buAutoNum type="arabicPeriod"/>
            </a:pP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35</a:t>
            </a:fld>
            <a:endParaRPr lang="en-US" altLang="en-US">
              <a:latin typeface="Times New Roman" charset="0"/>
            </a:endParaRPr>
          </a:p>
        </p:txBody>
      </p:sp>
    </p:spTree>
    <p:extLst>
      <p:ext uri="{BB962C8B-B14F-4D97-AF65-F5344CB8AC3E}">
        <p14:creationId xmlns:p14="http://schemas.microsoft.com/office/powerpoint/2010/main" val="3529001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b="0" i="0" dirty="0">
                <a:solidFill>
                  <a:srgbClr val="333333"/>
                </a:solidFill>
                <a:effectLst/>
                <a:latin typeface="Calibri" panose="020F0502020204030204" pitchFamily="34" charset="0"/>
                <a:cs typeface="Calibri" panose="020F0502020204030204" pitchFamily="34" charset="0"/>
              </a:rPr>
              <a:t>https://</a:t>
            </a:r>
            <a:r>
              <a:rPr lang="en-IN" sz="1200" b="0" i="0" dirty="0" err="1">
                <a:solidFill>
                  <a:srgbClr val="333333"/>
                </a:solidFill>
                <a:effectLst/>
                <a:latin typeface="Calibri" panose="020F0502020204030204" pitchFamily="34" charset="0"/>
                <a:cs typeface="Calibri" panose="020F0502020204030204" pitchFamily="34" charset="0"/>
              </a:rPr>
              <a:t>docs.aws.amazon.com</a:t>
            </a:r>
            <a:r>
              <a:rPr lang="en-IN" sz="1200" b="0" i="0" dirty="0">
                <a:solidFill>
                  <a:srgbClr val="333333"/>
                </a:solidFill>
                <a:effectLst/>
                <a:latin typeface="Calibri" panose="020F0502020204030204" pitchFamily="34" charset="0"/>
                <a:cs typeface="Calibri" panose="020F0502020204030204" pitchFamily="34" charset="0"/>
              </a:rPr>
              <a:t>/prescriptive-guidance/latest/modernization-data-persistence/service-per-</a:t>
            </a:r>
            <a:r>
              <a:rPr lang="en-IN" sz="1200" b="0" i="0" dirty="0" err="1">
                <a:solidFill>
                  <a:srgbClr val="333333"/>
                </a:solidFill>
                <a:effectLst/>
                <a:latin typeface="Calibri" panose="020F0502020204030204" pitchFamily="34" charset="0"/>
                <a:cs typeface="Calibri" panose="020F0502020204030204" pitchFamily="34" charset="0"/>
              </a:rPr>
              <a:t>team.html</a:t>
            </a: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36</a:t>
            </a:fld>
            <a:endParaRPr lang="en-US" altLang="en-US">
              <a:latin typeface="Times New Roman" charset="0"/>
            </a:endParaRPr>
          </a:p>
        </p:txBody>
      </p:sp>
    </p:spTree>
    <p:extLst>
      <p:ext uri="{BB962C8B-B14F-4D97-AF65-F5344CB8AC3E}">
        <p14:creationId xmlns:p14="http://schemas.microsoft.com/office/powerpoint/2010/main" val="3671233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b="0" i="0" dirty="0">
                <a:solidFill>
                  <a:srgbClr val="333333"/>
                </a:solidFill>
                <a:effectLst/>
                <a:latin typeface="Calibri" panose="020F0502020204030204" pitchFamily="34" charset="0"/>
                <a:cs typeface="Calibri" panose="020F0502020204030204" pitchFamily="34" charset="0"/>
              </a:rPr>
              <a:t>The application keeps the replica up to data by subscribing to </a:t>
            </a:r>
            <a:r>
              <a:rPr lang="en-IN" sz="1200" b="0" i="0" u="none" strike="noStrike" dirty="0">
                <a:solidFill>
                  <a:srgbClr val="428BCA"/>
                </a:solidFill>
                <a:effectLst/>
                <a:latin typeface="Calibri" panose="020F0502020204030204" pitchFamily="34" charset="0"/>
                <a:cs typeface="Calibri" panose="020F0502020204030204" pitchFamily="34" charset="0"/>
              </a:rPr>
              <a:t>Domain events</a:t>
            </a:r>
            <a:r>
              <a:rPr lang="en-IN" sz="1200" b="0" i="0" dirty="0">
                <a:solidFill>
                  <a:srgbClr val="333333"/>
                </a:solidFill>
                <a:effectLst/>
                <a:latin typeface="Calibri" panose="020F0502020204030204" pitchFamily="34" charset="0"/>
                <a:cs typeface="Calibri" panose="020F0502020204030204" pitchFamily="34" charset="0"/>
              </a:rPr>
              <a:t> published by the service that own the data</a:t>
            </a:r>
          </a:p>
          <a:p>
            <a:pPr algn="l">
              <a:buFont typeface="+mj-lt"/>
              <a:buAutoNum type="arabicPeriod"/>
            </a:pP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37</a:t>
            </a:fld>
            <a:endParaRPr lang="en-US" altLang="en-US">
              <a:latin typeface="Times New Roman" charset="0"/>
            </a:endParaRPr>
          </a:p>
        </p:txBody>
      </p:sp>
    </p:spTree>
    <p:extLst>
      <p:ext uri="{BB962C8B-B14F-4D97-AF65-F5344CB8AC3E}">
        <p14:creationId xmlns:p14="http://schemas.microsoft.com/office/powerpoint/2010/main" val="33700719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dirty="0">
                <a:solidFill>
                  <a:srgbClr val="333333"/>
                </a:solidFill>
                <a:latin typeface="Calibri" panose="020F0502020204030204" pitchFamily="34" charset="0"/>
                <a:cs typeface="Calibri" panose="020F0502020204030204" pitchFamily="34" charset="0"/>
              </a:rPr>
              <a:t>Each local transaction updates the database and publishes a message or event to trigger the next local transaction in the saga. If a local transaction fails because it violates a business rule then the saga executes a series of compensating transactions that undo the changes that were made by the preceding local transactions</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b="0" i="0" dirty="0">
                <a:solidFill>
                  <a:srgbClr val="16191F"/>
                </a:solidFill>
                <a:effectLst/>
                <a:latin typeface="Amazon Ember"/>
              </a:rPr>
              <a:t>https://</a:t>
            </a:r>
            <a:r>
              <a:rPr lang="en-IN" b="0" i="0" dirty="0" err="1">
                <a:solidFill>
                  <a:srgbClr val="16191F"/>
                </a:solidFill>
                <a:effectLst/>
                <a:latin typeface="Amazon Ember"/>
              </a:rPr>
              <a:t>blog.bitsrc.io</a:t>
            </a:r>
            <a:r>
              <a:rPr lang="en-IN" b="0" i="0">
                <a:solidFill>
                  <a:srgbClr val="16191F"/>
                </a:solidFill>
                <a:effectLst/>
                <a:latin typeface="Amazon Ember"/>
              </a:rPr>
              <a:t>/how-to-use-saga-pattern-in-microservices-9eaadde79748</a:t>
            </a: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38</a:t>
            </a:fld>
            <a:endParaRPr lang="en-US" altLang="en-US">
              <a:latin typeface="Times New Roman" charset="0"/>
            </a:endParaRPr>
          </a:p>
        </p:txBody>
      </p:sp>
    </p:spTree>
    <p:extLst>
      <p:ext uri="{BB962C8B-B14F-4D97-AF65-F5344CB8AC3E}">
        <p14:creationId xmlns:p14="http://schemas.microsoft.com/office/powerpoint/2010/main" val="22529474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dirty="0">
                <a:solidFill>
                  <a:srgbClr val="333333"/>
                </a:solidFill>
                <a:latin typeface="Calibri" panose="020F0502020204030204" pitchFamily="34" charset="0"/>
                <a:cs typeface="Calibri" panose="020F0502020204030204" pitchFamily="34" charset="0"/>
              </a:rPr>
              <a:t>Each local transaction updates the database and publishes a message or event to trigger the next local transaction in the saga. If a local transaction fails because it violates a business rule then the saga executes a series of compensating transactions that undo the changes that were made by the preceding local transactions</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b="0" i="0" dirty="0">
                <a:solidFill>
                  <a:srgbClr val="16191F"/>
                </a:solidFill>
                <a:effectLst/>
                <a:latin typeface="Amazon Ember"/>
              </a:rPr>
              <a:t>https://</a:t>
            </a:r>
            <a:r>
              <a:rPr lang="en-IN" b="0" i="0" dirty="0" err="1">
                <a:solidFill>
                  <a:srgbClr val="16191F"/>
                </a:solidFill>
                <a:effectLst/>
                <a:latin typeface="Amazon Ember"/>
              </a:rPr>
              <a:t>blog.bitsrc.io</a:t>
            </a:r>
            <a:r>
              <a:rPr lang="en-IN" b="0" i="0">
                <a:solidFill>
                  <a:srgbClr val="16191F"/>
                </a:solidFill>
                <a:effectLst/>
                <a:latin typeface="Amazon Ember"/>
              </a:rPr>
              <a:t>/how-to-use-saga-pattern-in-microservices-9eaadde79748</a:t>
            </a: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39</a:t>
            </a:fld>
            <a:endParaRPr lang="en-US" altLang="en-US">
              <a:latin typeface="Times New Roman" charset="0"/>
            </a:endParaRPr>
          </a:p>
        </p:txBody>
      </p:sp>
    </p:spTree>
    <p:extLst>
      <p:ext uri="{BB962C8B-B14F-4D97-AF65-F5344CB8AC3E}">
        <p14:creationId xmlns:p14="http://schemas.microsoft.com/office/powerpoint/2010/main" val="33783886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dirty="0">
                <a:solidFill>
                  <a:srgbClr val="333333"/>
                </a:solidFill>
                <a:latin typeface="Calibri" panose="020F0502020204030204" pitchFamily="34" charset="0"/>
                <a:cs typeface="Calibri" panose="020F0502020204030204" pitchFamily="34" charset="0"/>
              </a:rPr>
              <a:t>Each local transaction updates the database and publishes a message or event to trigger the next local transaction in the saga. If a local transaction fails because it violates a business rule then the saga executes a series of compensating transactions that undo the changes that were made by the preceding local transactions</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b="0" i="0" dirty="0">
                <a:solidFill>
                  <a:srgbClr val="16191F"/>
                </a:solidFill>
                <a:effectLst/>
                <a:latin typeface="Amazon Ember"/>
              </a:rPr>
              <a:t>https://</a:t>
            </a:r>
            <a:r>
              <a:rPr lang="en-IN" b="0" i="0" dirty="0" err="1">
                <a:solidFill>
                  <a:srgbClr val="16191F"/>
                </a:solidFill>
                <a:effectLst/>
                <a:latin typeface="Amazon Ember"/>
              </a:rPr>
              <a:t>blog.bitsrc.io</a:t>
            </a:r>
            <a:r>
              <a:rPr lang="en-IN" b="0" i="0">
                <a:solidFill>
                  <a:srgbClr val="16191F"/>
                </a:solidFill>
                <a:effectLst/>
                <a:latin typeface="Amazon Ember"/>
              </a:rPr>
              <a:t>/how-to-use-saga-pattern-in-microservices-9eaadde79748</a:t>
            </a: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40</a:t>
            </a:fld>
            <a:endParaRPr lang="en-US" altLang="en-US">
              <a:latin typeface="Times New Roman" charset="0"/>
            </a:endParaRPr>
          </a:p>
        </p:txBody>
      </p:sp>
    </p:spTree>
    <p:extLst>
      <p:ext uri="{BB962C8B-B14F-4D97-AF65-F5344CB8AC3E}">
        <p14:creationId xmlns:p14="http://schemas.microsoft.com/office/powerpoint/2010/main" val="592683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latin typeface="Calibri" panose="020F0502020204030204" pitchFamily="34" charset="0"/>
                <a:cs typeface="Calibri" panose="020F0502020204030204" pitchFamily="34" charset="0"/>
              </a:rPr>
              <a:t>Services may span across multiple servers, even spread across geographical boundaries. This creates many log files since each microservice maintains its own set of data</a:t>
            </a:r>
            <a:br>
              <a:rPr lang="en-IN" sz="1200" dirty="0">
                <a:latin typeface="Calibri" panose="020F0502020204030204" pitchFamily="34" charset="0"/>
                <a:cs typeface="Calibri" panose="020F0502020204030204" pitchFamily="34" charset="0"/>
              </a:rPr>
            </a:br>
            <a:r>
              <a:rPr lang="en-IN" b="0" i="0" dirty="0">
                <a:solidFill>
                  <a:srgbClr val="666666"/>
                </a:solidFill>
                <a:effectLst/>
                <a:latin typeface="Arial" panose="020B0604020202020204" pitchFamily="34" charset="0"/>
              </a:rPr>
              <a:t>More importantly, these log files need to be in proper order to easily debug a problem -- a correlation ID is used to correlate the calls through various microservices. A single logging strategy establishes one place where all logs are stored, rather than dispersing them across multiple services.</a:t>
            </a:r>
            <a:endParaRPr lang="en-US" dirty="0"/>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5</a:t>
            </a:fld>
            <a:endParaRPr lang="en-US" altLang="en-US"/>
          </a:p>
        </p:txBody>
      </p:sp>
    </p:spTree>
    <p:extLst>
      <p:ext uri="{BB962C8B-B14F-4D97-AF65-F5344CB8AC3E}">
        <p14:creationId xmlns:p14="http://schemas.microsoft.com/office/powerpoint/2010/main" val="9641756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dirty="0">
                <a:solidFill>
                  <a:srgbClr val="333333"/>
                </a:solidFill>
                <a:latin typeface="Calibri" panose="020F0502020204030204" pitchFamily="34" charset="0"/>
                <a:cs typeface="Calibri" panose="020F0502020204030204" pitchFamily="34" charset="0"/>
              </a:rPr>
              <a:t>Each local transaction updates the database and publishes a message or event to trigger the next local transaction in the saga. If a local transaction fails because it violates a business rule then the saga executes a series of compensating transactions that undo the changes that were made by the preceding local transactions</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b="0" i="0" dirty="0">
                <a:solidFill>
                  <a:srgbClr val="16191F"/>
                </a:solidFill>
                <a:effectLst/>
                <a:latin typeface="Amazon Ember"/>
              </a:rPr>
              <a:t>https://</a:t>
            </a:r>
            <a:r>
              <a:rPr lang="en-IN" b="0" i="0" dirty="0" err="1">
                <a:solidFill>
                  <a:srgbClr val="16191F"/>
                </a:solidFill>
                <a:effectLst/>
                <a:latin typeface="Amazon Ember"/>
              </a:rPr>
              <a:t>blog.bitsrc.io</a:t>
            </a:r>
            <a:r>
              <a:rPr lang="en-IN" b="0" i="0">
                <a:solidFill>
                  <a:srgbClr val="16191F"/>
                </a:solidFill>
                <a:effectLst/>
                <a:latin typeface="Amazon Ember"/>
              </a:rPr>
              <a:t>/how-to-use-saga-pattern-in-microservices-9eaadde79748</a:t>
            </a: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41</a:t>
            </a:fld>
            <a:endParaRPr lang="en-US" altLang="en-US">
              <a:latin typeface="Times New Roman" charset="0"/>
            </a:endParaRPr>
          </a:p>
        </p:txBody>
      </p:sp>
    </p:spTree>
    <p:extLst>
      <p:ext uri="{BB962C8B-B14F-4D97-AF65-F5344CB8AC3E}">
        <p14:creationId xmlns:p14="http://schemas.microsoft.com/office/powerpoint/2010/main" val="26517985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dirty="0">
                <a:solidFill>
                  <a:srgbClr val="333333"/>
                </a:solidFill>
                <a:latin typeface="Calibri" panose="020F0502020204030204" pitchFamily="34" charset="0"/>
                <a:cs typeface="Calibri" panose="020F0502020204030204" pitchFamily="34" charset="0"/>
              </a:rPr>
              <a:t>Each local transaction updates the database and publishes a message or event to trigger the next local transaction in the saga. If a local transaction fails because it violates a business rule then the saga executes a series of compensating transactions that undo the changes that were made by the preceding local transactions</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b="0" i="0" dirty="0">
                <a:solidFill>
                  <a:srgbClr val="16191F"/>
                </a:solidFill>
                <a:effectLst/>
                <a:latin typeface="Amazon Ember"/>
              </a:rPr>
              <a:t>https://</a:t>
            </a:r>
            <a:r>
              <a:rPr lang="en-IN" b="0" i="0" dirty="0" err="1">
                <a:solidFill>
                  <a:srgbClr val="16191F"/>
                </a:solidFill>
                <a:effectLst/>
                <a:latin typeface="Amazon Ember"/>
              </a:rPr>
              <a:t>blog.bitsrc.io</a:t>
            </a:r>
            <a:r>
              <a:rPr lang="en-IN" b="0" i="0" dirty="0">
                <a:solidFill>
                  <a:srgbClr val="16191F"/>
                </a:solidFill>
                <a:effectLst/>
                <a:latin typeface="Amazon Ember"/>
              </a:rPr>
              <a:t>/how-to-use-saga-pattern-in-microservices-9eaadde79748</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endParaRPr lang="en-IN" b="0" i="0" dirty="0">
              <a:solidFill>
                <a:srgbClr val="16191F"/>
              </a:solidFill>
              <a:effectLst/>
              <a:latin typeface="Amazon Ember"/>
            </a:endParaRP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endParaRPr lang="en-IN" b="0" i="0" dirty="0">
              <a:solidFill>
                <a:srgbClr val="16191F"/>
              </a:solidFill>
              <a:effectLst/>
              <a:latin typeface="Amazon Ember"/>
            </a:endParaRP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b="0" i="0" dirty="0">
                <a:solidFill>
                  <a:srgbClr val="16191F"/>
                </a:solidFill>
                <a:effectLst/>
                <a:latin typeface="Amazon Ember"/>
              </a:rPr>
              <a:t>https://</a:t>
            </a:r>
            <a:r>
              <a:rPr lang="en-IN" b="0" i="0" dirty="0" err="1">
                <a:solidFill>
                  <a:srgbClr val="16191F"/>
                </a:solidFill>
                <a:effectLst/>
                <a:latin typeface="Amazon Ember"/>
              </a:rPr>
              <a:t>www.vinsguru.com</a:t>
            </a:r>
            <a:r>
              <a:rPr lang="en-IN" b="0" i="0" dirty="0">
                <a:solidFill>
                  <a:srgbClr val="16191F"/>
                </a:solidFill>
                <a:effectLst/>
                <a:latin typeface="Amazon Ember"/>
              </a:rPr>
              <a:t>/orchestration-saga-pattern-with-spring-boot/</a:t>
            </a: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42</a:t>
            </a:fld>
            <a:endParaRPr lang="en-US" altLang="en-US">
              <a:latin typeface="Times New Roman" charset="0"/>
            </a:endParaRPr>
          </a:p>
        </p:txBody>
      </p:sp>
    </p:spTree>
    <p:extLst>
      <p:ext uri="{BB962C8B-B14F-4D97-AF65-F5344CB8AC3E}">
        <p14:creationId xmlns:p14="http://schemas.microsoft.com/office/powerpoint/2010/main" val="20636156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b="0" i="0" dirty="0">
                <a:solidFill>
                  <a:srgbClr val="242424"/>
                </a:solidFill>
                <a:effectLst/>
                <a:latin typeface="source-serif-pro"/>
              </a:rPr>
              <a:t>After the payment is processed successfully, the orchestrator will call the seat updating service. Likewise, all the services will be called one by one, and the orchestrator will be notified whether the transactions are succeeded or failed.</a:t>
            </a: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43</a:t>
            </a:fld>
            <a:endParaRPr lang="en-US" altLang="en-US">
              <a:latin typeface="Times New Roman" charset="0"/>
            </a:endParaRPr>
          </a:p>
        </p:txBody>
      </p:sp>
    </p:spTree>
    <p:extLst>
      <p:ext uri="{BB962C8B-B14F-4D97-AF65-F5344CB8AC3E}">
        <p14:creationId xmlns:p14="http://schemas.microsoft.com/office/powerpoint/2010/main" val="514795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dirty="0">
                <a:solidFill>
                  <a:srgbClr val="333333"/>
                </a:solidFill>
                <a:latin typeface="Calibri" panose="020F0502020204030204" pitchFamily="34" charset="0"/>
                <a:cs typeface="Calibri" panose="020F0502020204030204" pitchFamily="34" charset="0"/>
              </a:rPr>
              <a:t>Each local transaction updates the database and publishes a message or event to trigger the next local transaction in the saga. If a local transaction fails because it violates a business rule then the saga executes a series of compensating transactions that undo the changes that were made by the preceding local transactions</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b="0" i="0" dirty="0">
                <a:solidFill>
                  <a:srgbClr val="16191F"/>
                </a:solidFill>
                <a:effectLst/>
                <a:latin typeface="Amazon Ember"/>
              </a:rPr>
              <a:t>https://</a:t>
            </a:r>
            <a:r>
              <a:rPr lang="en-IN" b="0" i="0" dirty="0" err="1">
                <a:solidFill>
                  <a:srgbClr val="16191F"/>
                </a:solidFill>
                <a:effectLst/>
                <a:latin typeface="Amazon Ember"/>
              </a:rPr>
              <a:t>blog.bitsrc.io</a:t>
            </a:r>
            <a:r>
              <a:rPr lang="en-IN" b="0" i="0">
                <a:solidFill>
                  <a:srgbClr val="16191F"/>
                </a:solidFill>
                <a:effectLst/>
                <a:latin typeface="Amazon Ember"/>
              </a:rPr>
              <a:t>/how-to-use-saga-pattern-in-microservices-9eaadde79748</a:t>
            </a: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44</a:t>
            </a:fld>
            <a:endParaRPr lang="en-US" altLang="en-US">
              <a:latin typeface="Times New Roman" charset="0"/>
            </a:endParaRPr>
          </a:p>
        </p:txBody>
      </p:sp>
    </p:spTree>
    <p:extLst>
      <p:ext uri="{BB962C8B-B14F-4D97-AF65-F5344CB8AC3E}">
        <p14:creationId xmlns:p14="http://schemas.microsoft.com/office/powerpoint/2010/main" val="13413169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dirty="0">
                <a:solidFill>
                  <a:srgbClr val="333333"/>
                </a:solidFill>
                <a:latin typeface="Calibri" panose="020F0502020204030204" pitchFamily="34" charset="0"/>
                <a:cs typeface="Calibri" panose="020F0502020204030204" pitchFamily="34" charset="0"/>
              </a:rPr>
              <a:t>Each local transaction updates the database and publishes a message or event to trigger the next local transaction in the saga. If a local transaction fails because it violates a business rule then the saga executes a series of compensating transactions that undo the changes that were made by the preceding local transactions</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b="0" i="0" dirty="0">
                <a:solidFill>
                  <a:srgbClr val="16191F"/>
                </a:solidFill>
                <a:effectLst/>
                <a:latin typeface="Amazon Ember"/>
              </a:rPr>
              <a:t>https://</a:t>
            </a:r>
            <a:r>
              <a:rPr lang="en-IN" b="0" i="0" dirty="0" err="1">
                <a:solidFill>
                  <a:srgbClr val="16191F"/>
                </a:solidFill>
                <a:effectLst/>
                <a:latin typeface="Amazon Ember"/>
              </a:rPr>
              <a:t>blog.bitsrc.io</a:t>
            </a:r>
            <a:r>
              <a:rPr lang="en-IN" b="0" i="0" dirty="0">
                <a:solidFill>
                  <a:srgbClr val="16191F"/>
                </a:solidFill>
                <a:effectLst/>
                <a:latin typeface="Amazon Ember"/>
              </a:rPr>
              <a:t>/how-to-use-saga-pattern-in-microservices-9eaadde79748</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endParaRPr lang="en-IN" b="0" i="0" dirty="0">
              <a:solidFill>
                <a:srgbClr val="16191F"/>
              </a:solidFill>
              <a:effectLst/>
              <a:latin typeface="Amazon Ember"/>
            </a:endParaRP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endParaRPr lang="en-IN" b="0" i="0" dirty="0">
              <a:solidFill>
                <a:srgbClr val="16191F"/>
              </a:solidFill>
              <a:effectLst/>
              <a:latin typeface="Amazon Ember"/>
            </a:endParaRP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b="0" i="0" dirty="0">
                <a:solidFill>
                  <a:srgbClr val="16191F"/>
                </a:solidFill>
                <a:effectLst/>
                <a:latin typeface="Amazon Ember"/>
              </a:rPr>
              <a:t>https://</a:t>
            </a:r>
            <a:r>
              <a:rPr lang="en-IN" b="0" i="0" dirty="0" err="1">
                <a:solidFill>
                  <a:srgbClr val="16191F"/>
                </a:solidFill>
                <a:effectLst/>
                <a:latin typeface="Amazon Ember"/>
              </a:rPr>
              <a:t>www.vinsguru.com</a:t>
            </a:r>
            <a:r>
              <a:rPr lang="en-IN" b="0" i="0" dirty="0">
                <a:solidFill>
                  <a:srgbClr val="16191F"/>
                </a:solidFill>
                <a:effectLst/>
                <a:latin typeface="Amazon Ember"/>
              </a:rPr>
              <a:t>/choreography-saga-pattern-with-spring-boot/</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45</a:t>
            </a:fld>
            <a:endParaRPr lang="en-US" altLang="en-US">
              <a:latin typeface="Times New Roman" charset="0"/>
            </a:endParaRPr>
          </a:p>
        </p:txBody>
      </p:sp>
    </p:spTree>
    <p:extLst>
      <p:ext uri="{BB962C8B-B14F-4D97-AF65-F5344CB8AC3E}">
        <p14:creationId xmlns:p14="http://schemas.microsoft.com/office/powerpoint/2010/main" val="39673660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b="0" i="0" dirty="0">
                <a:solidFill>
                  <a:srgbClr val="242424"/>
                </a:solidFill>
                <a:effectLst/>
                <a:latin typeface="source-serif-pro"/>
              </a:rPr>
              <a:t>After the payment is processed successfully, the orchestrator will call the seat updating service. Likewise, all the services will be called one by one, and the orchestrator will be notified whether the transactions are succeeded or failed.</a:t>
            </a: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46</a:t>
            </a:fld>
            <a:endParaRPr lang="en-US" altLang="en-US">
              <a:latin typeface="Times New Roman" charset="0"/>
            </a:endParaRPr>
          </a:p>
        </p:txBody>
      </p:sp>
    </p:spTree>
    <p:extLst>
      <p:ext uri="{BB962C8B-B14F-4D97-AF65-F5344CB8AC3E}">
        <p14:creationId xmlns:p14="http://schemas.microsoft.com/office/powerpoint/2010/main" val="30977986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b="0" i="0" dirty="0">
                <a:solidFill>
                  <a:srgbClr val="333333"/>
                </a:solidFill>
                <a:effectLst/>
                <a:latin typeface="Calibri" panose="020F0502020204030204" pitchFamily="34" charset="0"/>
                <a:cs typeface="Calibri" panose="020F0502020204030204" pitchFamily="34" charset="0"/>
              </a:rPr>
              <a:t>https://</a:t>
            </a:r>
            <a:r>
              <a:rPr lang="en-IN" sz="1200" b="0" i="0" dirty="0" err="1">
                <a:solidFill>
                  <a:srgbClr val="333333"/>
                </a:solidFill>
                <a:effectLst/>
                <a:latin typeface="Calibri" panose="020F0502020204030204" pitchFamily="34" charset="0"/>
                <a:cs typeface="Calibri" panose="020F0502020204030204" pitchFamily="34" charset="0"/>
              </a:rPr>
              <a:t>docs.aws.amazon.com</a:t>
            </a:r>
            <a:r>
              <a:rPr lang="en-IN" sz="1200" b="0" i="0" dirty="0">
                <a:solidFill>
                  <a:srgbClr val="333333"/>
                </a:solidFill>
                <a:effectLst/>
                <a:latin typeface="Calibri" panose="020F0502020204030204" pitchFamily="34" charset="0"/>
                <a:cs typeface="Calibri" panose="020F0502020204030204" pitchFamily="34" charset="0"/>
              </a:rPr>
              <a:t>/prescriptive-guidance/latest/modernization-data-persistence/service-per-</a:t>
            </a:r>
            <a:r>
              <a:rPr lang="en-IN" sz="1200" b="0" i="0" dirty="0" err="1">
                <a:solidFill>
                  <a:srgbClr val="333333"/>
                </a:solidFill>
                <a:effectLst/>
                <a:latin typeface="Calibri" panose="020F0502020204030204" pitchFamily="34" charset="0"/>
                <a:cs typeface="Calibri" panose="020F0502020204030204" pitchFamily="34" charset="0"/>
              </a:rPr>
              <a:t>team.html</a:t>
            </a: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47</a:t>
            </a:fld>
            <a:endParaRPr lang="en-US" altLang="en-US">
              <a:latin typeface="Times New Roman" charset="0"/>
            </a:endParaRPr>
          </a:p>
        </p:txBody>
      </p:sp>
    </p:spTree>
    <p:extLst>
      <p:ext uri="{BB962C8B-B14F-4D97-AF65-F5344CB8AC3E}">
        <p14:creationId xmlns:p14="http://schemas.microsoft.com/office/powerpoint/2010/main" val="29664112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dirty="0">
                <a:solidFill>
                  <a:srgbClr val="333333"/>
                </a:solidFill>
                <a:latin typeface="Calibri" panose="020F0502020204030204" pitchFamily="34" charset="0"/>
                <a:cs typeface="Calibri" panose="020F0502020204030204" pitchFamily="34" charset="0"/>
              </a:rPr>
              <a:t>Each local transaction updates the database and publishes a message or event to trigger the next local transaction in the saga. If a local transaction fails because it violates a business rule then the saga executes a series of compensating transactions that undo the changes that were made by the preceding local transactions</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b="0" i="0" dirty="0">
                <a:solidFill>
                  <a:srgbClr val="16191F"/>
                </a:solidFill>
                <a:effectLst/>
                <a:latin typeface="Amazon Ember"/>
              </a:rPr>
              <a:t>https://</a:t>
            </a:r>
            <a:r>
              <a:rPr lang="en-IN" b="0" i="0" dirty="0" err="1">
                <a:solidFill>
                  <a:srgbClr val="16191F"/>
                </a:solidFill>
                <a:effectLst/>
                <a:latin typeface="Amazon Ember"/>
              </a:rPr>
              <a:t>blog.bitsrc.io</a:t>
            </a:r>
            <a:r>
              <a:rPr lang="en-IN" b="0" i="0">
                <a:solidFill>
                  <a:srgbClr val="16191F"/>
                </a:solidFill>
                <a:effectLst/>
                <a:latin typeface="Amazon Ember"/>
              </a:rPr>
              <a:t>/how-to-use-saga-pattern-in-microservices-9eaadde79748</a:t>
            </a: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48</a:t>
            </a:fld>
            <a:endParaRPr lang="en-US" altLang="en-US">
              <a:latin typeface="Times New Roman" charset="0"/>
            </a:endParaRPr>
          </a:p>
        </p:txBody>
      </p:sp>
    </p:spTree>
    <p:extLst>
      <p:ext uri="{BB962C8B-B14F-4D97-AF65-F5344CB8AC3E}">
        <p14:creationId xmlns:p14="http://schemas.microsoft.com/office/powerpoint/2010/main" val="23361938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dirty="0">
                <a:solidFill>
                  <a:srgbClr val="333333"/>
                </a:solidFill>
                <a:latin typeface="Calibri" panose="020F0502020204030204" pitchFamily="34" charset="0"/>
                <a:cs typeface="Calibri" panose="020F0502020204030204" pitchFamily="34" charset="0"/>
              </a:rPr>
              <a:t>Each local transaction updates the database and publishes a message or event to trigger the next local transaction in the saga. If a local transaction fails because it violates a business rule then the saga executes a series of compensating transactions that undo the changes that were made by the preceding local transactions</a:t>
            </a: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49</a:t>
            </a:fld>
            <a:endParaRPr lang="en-US" altLang="en-US">
              <a:latin typeface="Times New Roman" charset="0"/>
            </a:endParaRPr>
          </a:p>
        </p:txBody>
      </p:sp>
    </p:spTree>
    <p:extLst>
      <p:ext uri="{BB962C8B-B14F-4D97-AF65-F5344CB8AC3E}">
        <p14:creationId xmlns:p14="http://schemas.microsoft.com/office/powerpoint/2010/main" val="25472438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dirty="0">
                <a:solidFill>
                  <a:srgbClr val="333333"/>
                </a:solidFill>
                <a:latin typeface="Calibri" panose="020F0502020204030204" pitchFamily="34" charset="0"/>
                <a:cs typeface="Calibri" panose="020F0502020204030204" pitchFamily="34" charset="0"/>
              </a:rPr>
              <a:t>Each local transaction updates the database and publishes a message or event to trigger the next local transaction in the saga. If a local transaction fails because it violates a business rule then the saga executes a series of compensating transactions that undo the changes that were made by the preceding local transactions</a:t>
            </a: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50</a:t>
            </a:fld>
            <a:endParaRPr lang="en-US" altLang="en-US">
              <a:latin typeface="Times New Roman" charset="0"/>
            </a:endParaRPr>
          </a:p>
        </p:txBody>
      </p:sp>
    </p:spTree>
    <p:extLst>
      <p:ext uri="{BB962C8B-B14F-4D97-AF65-F5344CB8AC3E}">
        <p14:creationId xmlns:p14="http://schemas.microsoft.com/office/powerpoint/2010/main" val="2140251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6</a:t>
            </a:fld>
            <a:endParaRPr lang="en-US" altLang="en-US"/>
          </a:p>
        </p:txBody>
      </p:sp>
    </p:spTree>
    <p:extLst>
      <p:ext uri="{BB962C8B-B14F-4D97-AF65-F5344CB8AC3E}">
        <p14:creationId xmlns:p14="http://schemas.microsoft.com/office/powerpoint/2010/main" val="13252185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19682221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52</a:t>
            </a:fld>
            <a:endParaRPr lang="en-US" altLang="en-US">
              <a:latin typeface="Times New Roman" charset="0"/>
            </a:endParaRPr>
          </a:p>
        </p:txBody>
      </p:sp>
    </p:spTree>
    <p:extLst>
      <p:ext uri="{BB962C8B-B14F-4D97-AF65-F5344CB8AC3E}">
        <p14:creationId xmlns:p14="http://schemas.microsoft.com/office/powerpoint/2010/main" val="2079730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53</a:t>
            </a:fld>
            <a:endParaRPr lang="en-US" altLang="en-US">
              <a:latin typeface="Times New Roman" charset="0"/>
            </a:endParaRPr>
          </a:p>
        </p:txBody>
      </p:sp>
    </p:spTree>
    <p:extLst>
      <p:ext uri="{BB962C8B-B14F-4D97-AF65-F5344CB8AC3E}">
        <p14:creationId xmlns:p14="http://schemas.microsoft.com/office/powerpoint/2010/main" val="26906229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reflectoring.io</a:t>
            </a:r>
            <a:r>
              <a:rPr lang="en-US" altLang="en-US" dirty="0">
                <a:latin typeface="Times New Roman" charset="0"/>
                <a:cs typeface="Arial" charset="0"/>
              </a:rPr>
              <a:t>/spring-boot-12-factor-app/</a:t>
            </a: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54</a:t>
            </a:fld>
            <a:endParaRPr lang="en-US" altLang="en-US">
              <a:latin typeface="Times New Roman" charset="0"/>
            </a:endParaRPr>
          </a:p>
        </p:txBody>
      </p:sp>
    </p:spTree>
    <p:extLst>
      <p:ext uri="{BB962C8B-B14F-4D97-AF65-F5344CB8AC3E}">
        <p14:creationId xmlns:p14="http://schemas.microsoft.com/office/powerpoint/2010/main" val="35900509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55</a:t>
            </a:fld>
            <a:endParaRPr lang="en-US" altLang="en-US">
              <a:latin typeface="Times New Roman" charset="0"/>
            </a:endParaRPr>
          </a:p>
        </p:txBody>
      </p:sp>
    </p:spTree>
    <p:extLst>
      <p:ext uri="{BB962C8B-B14F-4D97-AF65-F5344CB8AC3E}">
        <p14:creationId xmlns:p14="http://schemas.microsoft.com/office/powerpoint/2010/main" val="30167932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56</a:t>
            </a:fld>
            <a:endParaRPr lang="en-US" altLang="en-US">
              <a:latin typeface="Times New Roman" charset="0"/>
            </a:endParaRPr>
          </a:p>
        </p:txBody>
      </p:sp>
    </p:spTree>
    <p:extLst>
      <p:ext uri="{BB962C8B-B14F-4D97-AF65-F5344CB8AC3E}">
        <p14:creationId xmlns:p14="http://schemas.microsoft.com/office/powerpoint/2010/main" val="26440216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IN" sz="1200" b="0" i="0" dirty="0">
                <a:solidFill>
                  <a:srgbClr val="333333"/>
                </a:solidFill>
                <a:effectLst/>
                <a:latin typeface="Calibri" panose="020F0502020204030204" pitchFamily="34" charset="0"/>
                <a:cs typeface="Calibri" panose="020F0502020204030204" pitchFamily="34" charset="0"/>
              </a:rPr>
              <a:t>A client makes HTTP(s) requests (or opens TCP connections) to the ELB, which load balances the traffic amongst a set of EC2 instances. An ELB can load balance either external traffic from the Internet or, when deployed in a VPC, load balance internal traffic.. EC2 instances are registered with the ELB either explicitly via an API call or automatically as part of an auto-scaling group</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57</a:t>
            </a:fld>
            <a:endParaRPr lang="en-US" altLang="en-US">
              <a:latin typeface="Times New Roman" charset="0"/>
            </a:endParaRPr>
          </a:p>
        </p:txBody>
      </p:sp>
    </p:spTree>
    <p:extLst>
      <p:ext uri="{BB962C8B-B14F-4D97-AF65-F5344CB8AC3E}">
        <p14:creationId xmlns:p14="http://schemas.microsoft.com/office/powerpoint/2010/main" val="40205970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IN" sz="1200" b="0" i="0" dirty="0">
                <a:solidFill>
                  <a:srgbClr val="333333"/>
                </a:solidFill>
                <a:effectLst/>
                <a:latin typeface="Calibri" panose="020F0502020204030204" pitchFamily="34" charset="0"/>
                <a:cs typeface="Calibri" panose="020F0502020204030204" pitchFamily="34" charset="0"/>
              </a:rPr>
              <a:t>A client makes HTTP(s) requests (or opens TCP connections) to the ELB, which load balances the traffic amongst a set of EC2 instances. An ELB can load balance either external traffic from the Internet or, when deployed in a VPC, load balance internal traffic.. EC2 instances are registered with the ELB either explicitly via an API call or automatically as part of an auto-scaling group</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58</a:t>
            </a:fld>
            <a:endParaRPr lang="en-US" altLang="en-US">
              <a:latin typeface="Times New Roman" charset="0"/>
            </a:endParaRPr>
          </a:p>
        </p:txBody>
      </p:sp>
    </p:spTree>
    <p:extLst>
      <p:ext uri="{BB962C8B-B14F-4D97-AF65-F5344CB8AC3E}">
        <p14:creationId xmlns:p14="http://schemas.microsoft.com/office/powerpoint/2010/main" val="1796025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IN" b="0" i="0" dirty="0">
                <a:solidFill>
                  <a:srgbClr val="333333"/>
                </a:solidFill>
                <a:effectLst/>
                <a:latin typeface="Helvetica Neue" panose="02000503000000020004" pitchFamily="2" charset="0"/>
              </a:rPr>
              <a:t>For example, </a:t>
            </a:r>
            <a:r>
              <a:rPr lang="en-IN" b="0" i="0" u="none" strike="noStrike" dirty="0">
                <a:solidFill>
                  <a:srgbClr val="428BCA"/>
                </a:solidFill>
                <a:effectLst/>
                <a:latin typeface="Helvetica Neue" panose="02000503000000020004" pitchFamily="2" charset="0"/>
                <a:hlinkClick r:id="rId3"/>
              </a:rPr>
              <a:t>Netflix Eureka</a:t>
            </a:r>
            <a:r>
              <a:rPr lang="en-IN" b="0" i="0" dirty="0">
                <a:solidFill>
                  <a:srgbClr val="333333"/>
                </a:solidFill>
                <a:effectLst/>
                <a:latin typeface="Helvetica Neue" panose="02000503000000020004" pitchFamily="2" charset="0"/>
              </a:rPr>
              <a:t> service instances are typically deployed using elastic IP addresses. The available pool of Elastic IP addresses is configured using either a properties file or via DNS. When a Eureka instance starts up it consults the configuration to determine which available Elastic IP address to use. A Eureka client is also configured with the pool of Elastic IP addresses.</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59</a:t>
            </a:fld>
            <a:endParaRPr lang="en-US" altLang="en-US">
              <a:latin typeface="Times New Roman" charset="0"/>
            </a:endParaRPr>
          </a:p>
        </p:txBody>
      </p:sp>
    </p:spTree>
    <p:extLst>
      <p:ext uri="{BB962C8B-B14F-4D97-AF65-F5344CB8AC3E}">
        <p14:creationId xmlns:p14="http://schemas.microsoft.com/office/powerpoint/2010/main" val="27425862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60</a:t>
            </a:fld>
            <a:endParaRPr lang="en-US" altLang="en-US">
              <a:latin typeface="Times New Roman" charset="0"/>
            </a:endParaRPr>
          </a:p>
        </p:txBody>
      </p:sp>
    </p:spTree>
    <p:extLst>
      <p:ext uri="{BB962C8B-B14F-4D97-AF65-F5344CB8AC3E}">
        <p14:creationId xmlns:p14="http://schemas.microsoft.com/office/powerpoint/2010/main" val="1267996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7</a:t>
            </a:fld>
            <a:endParaRPr lang="en-US" altLang="en-US"/>
          </a:p>
        </p:txBody>
      </p:sp>
    </p:spTree>
    <p:extLst>
      <p:ext uri="{BB962C8B-B14F-4D97-AF65-F5344CB8AC3E}">
        <p14:creationId xmlns:p14="http://schemas.microsoft.com/office/powerpoint/2010/main" val="3905731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84138D-1BFE-DF0F-BA76-7341980A3305}"/>
              </a:ext>
            </a:extLst>
          </p:cNvPr>
          <p:cNvSpPr>
            <a:spLocks noGrp="1" noRot="1" noChangeAspect="1"/>
          </p:cNvSpPr>
          <p:nvPr>
            <p:ph type="sldImg"/>
          </p:nvPr>
        </p:nvSpPr>
        <p:spPr/>
      </p:sp>
      <p:sp>
        <p:nvSpPr>
          <p:cNvPr id="52226" name="Notes Placeholder 2">
            <a:extLst>
              <a:ext uri="{FF2B5EF4-FFF2-40B4-BE49-F238E27FC236}">
                <a16:creationId xmlns:a16="http://schemas.microsoft.com/office/drawing/2014/main" id="{B0618510-BAB0-FF7B-6197-A49588CA6A29}"/>
              </a:ext>
            </a:extLst>
          </p:cNvPr>
          <p:cNvSpPr>
            <a:spLocks noGrp="1"/>
          </p:cNvSpPr>
          <p:nvPr>
            <p:ph type="body" idx="1"/>
          </p:nvPr>
        </p:nvSpPr>
        <p:spPr>
          <a:noFill/>
        </p:spPr>
        <p:txBody>
          <a:bodyPr/>
          <a:lstStyle/>
          <a:p>
            <a:r>
              <a:rPr lang="en-US" altLang="en-US"/>
              <a:t>https://www.journaldev.com/8195/spring-boot-cli-setup-and-helloworld-example</a:t>
            </a:r>
          </a:p>
          <a:p>
            <a:endParaRPr lang="en-US" altLang="en-US"/>
          </a:p>
        </p:txBody>
      </p:sp>
      <p:sp>
        <p:nvSpPr>
          <p:cNvPr id="52227" name="Slide Number Placeholder 3">
            <a:extLst>
              <a:ext uri="{FF2B5EF4-FFF2-40B4-BE49-F238E27FC236}">
                <a16:creationId xmlns:a16="http://schemas.microsoft.com/office/drawing/2014/main" id="{F550610E-1FAA-18AC-9AE0-DCEBDD177D9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B1FDEE18-A07C-B944-9202-F22D48C90EC5}" type="slidenum">
              <a:rPr lang="en-US" altLang="en-US">
                <a:latin typeface="Times New Roman" panose="02020603050405020304" pitchFamily="18" charset="0"/>
              </a:rPr>
              <a:pPr/>
              <a:t>61</a:t>
            </a:fld>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A82BB-B4EE-0689-5C42-6CC31426D1BA}"/>
              </a:ext>
            </a:extLst>
          </p:cNvPr>
          <p:cNvSpPr>
            <a:spLocks noGrp="1" noRot="1" noChangeAspect="1"/>
          </p:cNvSpPr>
          <p:nvPr>
            <p:ph type="sldImg"/>
          </p:nvPr>
        </p:nvSpPr>
        <p:spPr/>
      </p:sp>
      <p:sp>
        <p:nvSpPr>
          <p:cNvPr id="70658" name="Notes Placeholder 2">
            <a:extLst>
              <a:ext uri="{FF2B5EF4-FFF2-40B4-BE49-F238E27FC236}">
                <a16:creationId xmlns:a16="http://schemas.microsoft.com/office/drawing/2014/main" id="{90721DD8-AC2E-4A45-8F8A-8CFF60B0ED58}"/>
              </a:ext>
            </a:extLst>
          </p:cNvPr>
          <p:cNvSpPr>
            <a:spLocks noGrp="1"/>
          </p:cNvSpPr>
          <p:nvPr>
            <p:ph type="body" idx="1"/>
          </p:nvPr>
        </p:nvSpPr>
        <p:spPr>
          <a:noFill/>
        </p:spPr>
        <p:txBody>
          <a:bodyPr/>
          <a:lstStyle/>
          <a:p>
            <a:r>
              <a:rPr lang="en-US" altLang="en-US"/>
              <a:t>http://www.springboottutorial.com/microservices-with-spring-boot-part-5-eureka-naming-server</a:t>
            </a:r>
          </a:p>
        </p:txBody>
      </p:sp>
      <p:sp>
        <p:nvSpPr>
          <p:cNvPr id="70659" name="Slide Number Placeholder 3">
            <a:extLst>
              <a:ext uri="{FF2B5EF4-FFF2-40B4-BE49-F238E27FC236}">
                <a16:creationId xmlns:a16="http://schemas.microsoft.com/office/drawing/2014/main" id="{EA585B93-6A93-8666-FB0A-E9553CD4BA28}"/>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ED6EE449-8547-EF4C-AB16-33C9B6635FC6}" type="slidenum">
              <a:rPr lang="en-US" altLang="en-US">
                <a:latin typeface="Times New Roman" panose="02020603050405020304" pitchFamily="18" charset="0"/>
              </a:rPr>
              <a:pPr/>
              <a:t>62</a:t>
            </a:fld>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A82BB-B4EE-0689-5C42-6CC31426D1BA}"/>
              </a:ext>
            </a:extLst>
          </p:cNvPr>
          <p:cNvSpPr>
            <a:spLocks noGrp="1" noRot="1" noChangeAspect="1"/>
          </p:cNvSpPr>
          <p:nvPr>
            <p:ph type="sldImg"/>
          </p:nvPr>
        </p:nvSpPr>
        <p:spPr/>
      </p:sp>
      <p:sp>
        <p:nvSpPr>
          <p:cNvPr id="70658" name="Notes Placeholder 2">
            <a:extLst>
              <a:ext uri="{FF2B5EF4-FFF2-40B4-BE49-F238E27FC236}">
                <a16:creationId xmlns:a16="http://schemas.microsoft.com/office/drawing/2014/main" id="{90721DD8-AC2E-4A45-8F8A-8CFF60B0ED58}"/>
              </a:ext>
            </a:extLst>
          </p:cNvPr>
          <p:cNvSpPr>
            <a:spLocks noGrp="1"/>
          </p:cNvSpPr>
          <p:nvPr>
            <p:ph type="body" idx="1"/>
          </p:nvPr>
        </p:nvSpPr>
        <p:spPr>
          <a:noFill/>
        </p:spPr>
        <p:txBody>
          <a:bodyPr/>
          <a:lstStyle/>
          <a:p>
            <a:r>
              <a:rPr lang="en-US" altLang="en-US"/>
              <a:t>http://www.springboottutorial.com/microservices-with-spring-boot-part-5-eureka-naming-server</a:t>
            </a:r>
          </a:p>
        </p:txBody>
      </p:sp>
      <p:sp>
        <p:nvSpPr>
          <p:cNvPr id="70659" name="Slide Number Placeholder 3">
            <a:extLst>
              <a:ext uri="{FF2B5EF4-FFF2-40B4-BE49-F238E27FC236}">
                <a16:creationId xmlns:a16="http://schemas.microsoft.com/office/drawing/2014/main" id="{EA585B93-6A93-8666-FB0A-E9553CD4BA28}"/>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ED6EE449-8547-EF4C-AB16-33C9B6635FC6}" type="slidenum">
              <a:rPr lang="en-US" altLang="en-US">
                <a:latin typeface="Times New Roman" panose="02020603050405020304" pitchFamily="18" charset="0"/>
              </a:rPr>
              <a:pPr/>
              <a:t>63</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2395713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A82BB-B4EE-0689-5C42-6CC31426D1BA}"/>
              </a:ext>
            </a:extLst>
          </p:cNvPr>
          <p:cNvSpPr>
            <a:spLocks noGrp="1" noRot="1" noChangeAspect="1"/>
          </p:cNvSpPr>
          <p:nvPr>
            <p:ph type="sldImg"/>
          </p:nvPr>
        </p:nvSpPr>
        <p:spPr/>
      </p:sp>
      <p:sp>
        <p:nvSpPr>
          <p:cNvPr id="70658" name="Notes Placeholder 2">
            <a:extLst>
              <a:ext uri="{FF2B5EF4-FFF2-40B4-BE49-F238E27FC236}">
                <a16:creationId xmlns:a16="http://schemas.microsoft.com/office/drawing/2014/main" id="{90721DD8-AC2E-4A45-8F8A-8CFF60B0ED58}"/>
              </a:ext>
            </a:extLst>
          </p:cNvPr>
          <p:cNvSpPr>
            <a:spLocks noGrp="1"/>
          </p:cNvSpPr>
          <p:nvPr>
            <p:ph type="body" idx="1"/>
          </p:nvPr>
        </p:nvSpPr>
        <p:spPr>
          <a:noFill/>
        </p:spPr>
        <p:txBody>
          <a:bodyPr/>
          <a:lstStyle/>
          <a:p>
            <a:r>
              <a:rPr lang="en-US" altLang="en-US"/>
              <a:t>http://www.springboottutorial.com/microservices-with-spring-boot-part-5-eureka-naming-server</a:t>
            </a:r>
          </a:p>
        </p:txBody>
      </p:sp>
      <p:sp>
        <p:nvSpPr>
          <p:cNvPr id="70659" name="Slide Number Placeholder 3">
            <a:extLst>
              <a:ext uri="{FF2B5EF4-FFF2-40B4-BE49-F238E27FC236}">
                <a16:creationId xmlns:a16="http://schemas.microsoft.com/office/drawing/2014/main" id="{EA585B93-6A93-8666-FB0A-E9553CD4BA28}"/>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ED6EE449-8547-EF4C-AB16-33C9B6635FC6}" type="slidenum">
              <a:rPr lang="en-US" altLang="en-US">
                <a:latin typeface="Times New Roman" panose="02020603050405020304" pitchFamily="18" charset="0"/>
              </a:rPr>
              <a:pPr/>
              <a:t>64</a:t>
            </a:fld>
            <a:endParaRPr lang="en-US" altLang="en-US">
              <a:latin typeface="Times New Roman" panose="02020603050405020304" pitchFamily="18" charset="0"/>
            </a:endParaRPr>
          </a:p>
        </p:txBody>
      </p:sp>
    </p:spTree>
    <p:extLst>
      <p:ext uri="{BB962C8B-B14F-4D97-AF65-F5344CB8AC3E}">
        <p14:creationId xmlns:p14="http://schemas.microsoft.com/office/powerpoint/2010/main" val="466156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A82BB-B4EE-0689-5C42-6CC31426D1BA}"/>
              </a:ext>
            </a:extLst>
          </p:cNvPr>
          <p:cNvSpPr>
            <a:spLocks noGrp="1" noRot="1" noChangeAspect="1"/>
          </p:cNvSpPr>
          <p:nvPr>
            <p:ph type="sldImg"/>
          </p:nvPr>
        </p:nvSpPr>
        <p:spPr/>
      </p:sp>
      <p:sp>
        <p:nvSpPr>
          <p:cNvPr id="70658" name="Notes Placeholder 2">
            <a:extLst>
              <a:ext uri="{FF2B5EF4-FFF2-40B4-BE49-F238E27FC236}">
                <a16:creationId xmlns:a16="http://schemas.microsoft.com/office/drawing/2014/main" id="{90721DD8-AC2E-4A45-8F8A-8CFF60B0ED58}"/>
              </a:ext>
            </a:extLst>
          </p:cNvPr>
          <p:cNvSpPr>
            <a:spLocks noGrp="1"/>
          </p:cNvSpPr>
          <p:nvPr>
            <p:ph type="body" idx="1"/>
          </p:nvPr>
        </p:nvSpPr>
        <p:spPr>
          <a:noFill/>
        </p:spPr>
        <p:txBody>
          <a:bodyPr/>
          <a:lstStyle/>
          <a:p>
            <a:r>
              <a:rPr lang="en-US" altLang="en-US"/>
              <a:t>http://www.springboottutorial.com/microservices-with-spring-boot-part-5-eureka-naming-server</a:t>
            </a:r>
          </a:p>
        </p:txBody>
      </p:sp>
      <p:sp>
        <p:nvSpPr>
          <p:cNvPr id="70659" name="Slide Number Placeholder 3">
            <a:extLst>
              <a:ext uri="{FF2B5EF4-FFF2-40B4-BE49-F238E27FC236}">
                <a16:creationId xmlns:a16="http://schemas.microsoft.com/office/drawing/2014/main" id="{EA585B93-6A93-8666-FB0A-E9553CD4BA28}"/>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ED6EE449-8547-EF4C-AB16-33C9B6635FC6}" type="slidenum">
              <a:rPr lang="en-US" altLang="en-US">
                <a:latin typeface="Times New Roman" panose="02020603050405020304" pitchFamily="18" charset="0"/>
              </a:rPr>
              <a:pPr/>
              <a:t>65</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2489324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A82BB-B4EE-0689-5C42-6CC31426D1BA}"/>
              </a:ext>
            </a:extLst>
          </p:cNvPr>
          <p:cNvSpPr>
            <a:spLocks noGrp="1" noRot="1" noChangeAspect="1"/>
          </p:cNvSpPr>
          <p:nvPr>
            <p:ph type="sldImg"/>
          </p:nvPr>
        </p:nvSpPr>
        <p:spPr/>
      </p:sp>
      <p:sp>
        <p:nvSpPr>
          <p:cNvPr id="70658" name="Notes Placeholder 2">
            <a:extLst>
              <a:ext uri="{FF2B5EF4-FFF2-40B4-BE49-F238E27FC236}">
                <a16:creationId xmlns:a16="http://schemas.microsoft.com/office/drawing/2014/main" id="{90721DD8-AC2E-4A45-8F8A-8CFF60B0ED58}"/>
              </a:ext>
            </a:extLst>
          </p:cNvPr>
          <p:cNvSpPr>
            <a:spLocks noGrp="1"/>
          </p:cNvSpPr>
          <p:nvPr>
            <p:ph type="body" idx="1"/>
          </p:nvPr>
        </p:nvSpPr>
        <p:spPr>
          <a:noFill/>
        </p:spPr>
        <p:txBody>
          <a:bodyPr/>
          <a:lstStyle/>
          <a:p>
            <a:pPr marL="342900" indent="-342900" algn="l">
              <a:buFont typeface="Arial" panose="020B0604020202020204" pitchFamily="34" charset="0"/>
              <a:buChar char="•"/>
            </a:pPr>
            <a:r>
              <a:rPr lang="en-IN" sz="1200" i="0" dirty="0">
                <a:solidFill>
                  <a:srgbClr val="000000"/>
                </a:solidFill>
                <a:effectLst/>
                <a:latin typeface="Calibri" panose="020F0502020204030204" pitchFamily="34" charset="0"/>
                <a:cs typeface="Calibri" panose="020F0502020204030204" pitchFamily="34" charset="0"/>
              </a:rPr>
              <a:t>For instance, in our application, one of the endpoints is to create a new database record for a movie. Now, an application handling such a request may crash unexpectedly. This should, however, not impact the state of the application. When a client sends the same request again, it shouldn't result in duplicate records.</a:t>
            </a:r>
          </a:p>
        </p:txBody>
      </p:sp>
      <p:sp>
        <p:nvSpPr>
          <p:cNvPr id="70659" name="Slide Number Placeholder 3">
            <a:extLst>
              <a:ext uri="{FF2B5EF4-FFF2-40B4-BE49-F238E27FC236}">
                <a16:creationId xmlns:a16="http://schemas.microsoft.com/office/drawing/2014/main" id="{EA585B93-6A93-8666-FB0A-E9553CD4BA28}"/>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ED6EE449-8547-EF4C-AB16-33C9B6635FC6}" type="slidenum">
              <a:rPr lang="en-US" altLang="en-US">
                <a:latin typeface="Times New Roman" panose="02020603050405020304" pitchFamily="18" charset="0"/>
              </a:rPr>
              <a:pPr/>
              <a:t>66</a:t>
            </a:fld>
            <a:endParaRPr lang="en-US" altLang="en-US">
              <a:latin typeface="Times New Roman" panose="02020603050405020304" pitchFamily="18" charset="0"/>
            </a:endParaRPr>
          </a:p>
        </p:txBody>
      </p:sp>
    </p:spTree>
    <p:extLst>
      <p:ext uri="{BB962C8B-B14F-4D97-AF65-F5344CB8AC3E}">
        <p14:creationId xmlns:p14="http://schemas.microsoft.com/office/powerpoint/2010/main" val="41357041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A82BB-B4EE-0689-5C42-6CC31426D1BA}"/>
              </a:ext>
            </a:extLst>
          </p:cNvPr>
          <p:cNvSpPr>
            <a:spLocks noGrp="1" noRot="1" noChangeAspect="1"/>
          </p:cNvSpPr>
          <p:nvPr>
            <p:ph type="sldImg"/>
          </p:nvPr>
        </p:nvSpPr>
        <p:spPr/>
      </p:sp>
      <p:sp>
        <p:nvSpPr>
          <p:cNvPr id="70658" name="Notes Placeholder 2">
            <a:extLst>
              <a:ext uri="{FF2B5EF4-FFF2-40B4-BE49-F238E27FC236}">
                <a16:creationId xmlns:a16="http://schemas.microsoft.com/office/drawing/2014/main" id="{90721DD8-AC2E-4A45-8F8A-8CFF60B0ED58}"/>
              </a:ext>
            </a:extLst>
          </p:cNvPr>
          <p:cNvSpPr>
            <a:spLocks noGrp="1"/>
          </p:cNvSpPr>
          <p:nvPr>
            <p:ph type="body" idx="1"/>
          </p:nvPr>
        </p:nvSpPr>
        <p:spPr>
          <a:noFill/>
        </p:spPr>
        <p:txBody>
          <a:bodyPr/>
          <a:lstStyle/>
          <a:p>
            <a:pPr marL="342900" indent="-342900" algn="l">
              <a:buFont typeface="Arial" panose="020B0604020202020204" pitchFamily="34" charset="0"/>
              <a:buChar char="•"/>
            </a:pPr>
            <a:r>
              <a:rPr lang="en-IN" sz="1200" i="0" dirty="0">
                <a:solidFill>
                  <a:srgbClr val="000000"/>
                </a:solidFill>
                <a:effectLst/>
                <a:latin typeface="Calibri" panose="020F0502020204030204" pitchFamily="34" charset="0"/>
                <a:cs typeface="Calibri" panose="020F0502020204030204" pitchFamily="34" charset="0"/>
              </a:rPr>
              <a:t>For instance, in our application, one of the endpoints is to create a new database record for a movie. Now, an application handling such a request may crash unexpectedly. This should, however, not impact the state of the application. When a client sends the same request again, it shouldn't result in duplicate records.</a:t>
            </a:r>
          </a:p>
        </p:txBody>
      </p:sp>
      <p:sp>
        <p:nvSpPr>
          <p:cNvPr id="70659" name="Slide Number Placeholder 3">
            <a:extLst>
              <a:ext uri="{FF2B5EF4-FFF2-40B4-BE49-F238E27FC236}">
                <a16:creationId xmlns:a16="http://schemas.microsoft.com/office/drawing/2014/main" id="{EA585B93-6A93-8666-FB0A-E9553CD4BA28}"/>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ED6EE449-8547-EF4C-AB16-33C9B6635FC6}" type="slidenum">
              <a:rPr lang="en-US" altLang="en-US">
                <a:latin typeface="Times New Roman" panose="02020603050405020304" pitchFamily="18" charset="0"/>
              </a:rPr>
              <a:pPr/>
              <a:t>67</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4148620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A82BB-B4EE-0689-5C42-6CC31426D1BA}"/>
              </a:ext>
            </a:extLst>
          </p:cNvPr>
          <p:cNvSpPr>
            <a:spLocks noGrp="1" noRot="1" noChangeAspect="1"/>
          </p:cNvSpPr>
          <p:nvPr>
            <p:ph type="sldImg"/>
          </p:nvPr>
        </p:nvSpPr>
        <p:spPr/>
      </p:sp>
      <p:sp>
        <p:nvSpPr>
          <p:cNvPr id="70658" name="Notes Placeholder 2">
            <a:extLst>
              <a:ext uri="{FF2B5EF4-FFF2-40B4-BE49-F238E27FC236}">
                <a16:creationId xmlns:a16="http://schemas.microsoft.com/office/drawing/2014/main" id="{90721DD8-AC2E-4A45-8F8A-8CFF60B0ED58}"/>
              </a:ext>
            </a:extLst>
          </p:cNvPr>
          <p:cNvSpPr>
            <a:spLocks noGrp="1"/>
          </p:cNvSpPr>
          <p:nvPr>
            <p:ph type="body" idx="1"/>
          </p:nvPr>
        </p:nvSpPr>
        <p:spPr>
          <a:noFill/>
        </p:spPr>
        <p:txBody>
          <a:bodyPr/>
          <a:lstStyle/>
          <a:p>
            <a:pPr marL="342900" indent="-342900" algn="l">
              <a:buFont typeface="Arial" panose="020B0604020202020204" pitchFamily="34" charset="0"/>
              <a:buChar char="•"/>
            </a:pPr>
            <a:r>
              <a:rPr lang="en-IN" sz="1200" i="0" dirty="0">
                <a:solidFill>
                  <a:srgbClr val="000000"/>
                </a:solidFill>
                <a:effectLst/>
                <a:latin typeface="Calibri" panose="020F0502020204030204" pitchFamily="34" charset="0"/>
                <a:cs typeface="Calibri" panose="020F0502020204030204" pitchFamily="34" charset="0"/>
              </a:rPr>
              <a:t>For instance, in our application, one of the endpoints is to create a new database record for a movie. Now, an application handling such a request may crash unexpectedly. This should, however, not impact the state of the application. When a client sends the same request again, it shouldn't result in duplicate records.</a:t>
            </a:r>
          </a:p>
        </p:txBody>
      </p:sp>
      <p:sp>
        <p:nvSpPr>
          <p:cNvPr id="70659" name="Slide Number Placeholder 3">
            <a:extLst>
              <a:ext uri="{FF2B5EF4-FFF2-40B4-BE49-F238E27FC236}">
                <a16:creationId xmlns:a16="http://schemas.microsoft.com/office/drawing/2014/main" id="{EA585B93-6A93-8666-FB0A-E9553CD4BA28}"/>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ED6EE449-8547-EF4C-AB16-33C9B6635FC6}" type="slidenum">
              <a:rPr lang="en-US" altLang="en-US">
                <a:latin typeface="Times New Roman" panose="02020603050405020304" pitchFamily="18" charset="0"/>
              </a:rPr>
              <a:pPr/>
              <a:t>68</a:t>
            </a:fld>
            <a:endParaRPr lang="en-US" altLang="en-US">
              <a:latin typeface="Times New Roman" panose="02020603050405020304" pitchFamily="18" charset="0"/>
            </a:endParaRPr>
          </a:p>
        </p:txBody>
      </p:sp>
    </p:spTree>
    <p:extLst>
      <p:ext uri="{BB962C8B-B14F-4D97-AF65-F5344CB8AC3E}">
        <p14:creationId xmlns:p14="http://schemas.microsoft.com/office/powerpoint/2010/main" val="625970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A82BB-B4EE-0689-5C42-6CC31426D1BA}"/>
              </a:ext>
            </a:extLst>
          </p:cNvPr>
          <p:cNvSpPr>
            <a:spLocks noGrp="1" noRot="1" noChangeAspect="1"/>
          </p:cNvSpPr>
          <p:nvPr>
            <p:ph type="sldImg"/>
          </p:nvPr>
        </p:nvSpPr>
        <p:spPr/>
      </p:sp>
      <p:sp>
        <p:nvSpPr>
          <p:cNvPr id="70658" name="Notes Placeholder 2">
            <a:extLst>
              <a:ext uri="{FF2B5EF4-FFF2-40B4-BE49-F238E27FC236}">
                <a16:creationId xmlns:a16="http://schemas.microsoft.com/office/drawing/2014/main" id="{90721DD8-AC2E-4A45-8F8A-8CFF60B0ED58}"/>
              </a:ext>
            </a:extLst>
          </p:cNvPr>
          <p:cNvSpPr>
            <a:spLocks noGrp="1"/>
          </p:cNvSpPr>
          <p:nvPr>
            <p:ph type="body" idx="1"/>
          </p:nvPr>
        </p:nvSpPr>
        <p:spPr>
          <a:noFill/>
        </p:spPr>
        <p:txBody>
          <a:bodyPr/>
          <a:lstStyle/>
          <a:p>
            <a:pPr marL="342900" indent="-342900" algn="l">
              <a:buFont typeface="Arial" panose="020B0604020202020204" pitchFamily="34" charset="0"/>
              <a:buChar char="•"/>
            </a:pPr>
            <a:r>
              <a:rPr lang="en-IN" sz="1200" i="0" dirty="0">
                <a:solidFill>
                  <a:srgbClr val="000000"/>
                </a:solidFill>
                <a:effectLst/>
                <a:latin typeface="Calibri" panose="020F0502020204030204" pitchFamily="34" charset="0"/>
                <a:cs typeface="Calibri" panose="020F0502020204030204" pitchFamily="34" charset="0"/>
              </a:rPr>
              <a:t>For instance, in our application, one of the endpoints is to create a new database record for a movie. Now, an application handling such a request may crash unexpectedly. This should, however, not impact the state of the application. When a client sends the same request again, it shouldn't result in duplicate records.</a:t>
            </a:r>
          </a:p>
        </p:txBody>
      </p:sp>
      <p:sp>
        <p:nvSpPr>
          <p:cNvPr id="70659" name="Slide Number Placeholder 3">
            <a:extLst>
              <a:ext uri="{FF2B5EF4-FFF2-40B4-BE49-F238E27FC236}">
                <a16:creationId xmlns:a16="http://schemas.microsoft.com/office/drawing/2014/main" id="{EA585B93-6A93-8666-FB0A-E9553CD4BA28}"/>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ED6EE449-8547-EF4C-AB16-33C9B6635FC6}" type="slidenum">
              <a:rPr lang="en-US" altLang="en-US">
                <a:latin typeface="Times New Roman" panose="02020603050405020304" pitchFamily="18" charset="0"/>
              </a:rPr>
              <a:pPr/>
              <a:t>69</a:t>
            </a:fld>
            <a:endParaRPr lang="en-US" altLang="en-US">
              <a:latin typeface="Times New Roman" panose="02020603050405020304" pitchFamily="18" charset="0"/>
            </a:endParaRPr>
          </a:p>
        </p:txBody>
      </p:sp>
    </p:spTree>
    <p:extLst>
      <p:ext uri="{BB962C8B-B14F-4D97-AF65-F5344CB8AC3E}">
        <p14:creationId xmlns:p14="http://schemas.microsoft.com/office/powerpoint/2010/main" val="5472261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IN" altLang="en-US" dirty="0"/>
              <a:t>https://</a:t>
            </a:r>
            <a:r>
              <a:rPr lang="en-IN" altLang="en-US" dirty="0" err="1"/>
              <a:t>www.happycoders.eu</a:t>
            </a:r>
            <a:r>
              <a:rPr lang="en-IN" altLang="en-US" dirty="0"/>
              <a:t>/software-craftsmanship/hexagonal-architecture/</a:t>
            </a:r>
          </a:p>
        </p:txBody>
      </p:sp>
    </p:spTree>
    <p:extLst>
      <p:ext uri="{BB962C8B-B14F-4D97-AF65-F5344CB8AC3E}">
        <p14:creationId xmlns:p14="http://schemas.microsoft.com/office/powerpoint/2010/main" val="1922600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8</a:t>
            </a:fld>
            <a:endParaRPr lang="en-US" altLang="en-US"/>
          </a:p>
        </p:txBody>
      </p:sp>
    </p:spTree>
    <p:extLst>
      <p:ext uri="{BB962C8B-B14F-4D97-AF65-F5344CB8AC3E}">
        <p14:creationId xmlns:p14="http://schemas.microsoft.com/office/powerpoint/2010/main" val="26644381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r>
              <a:rPr lang="en-IN" b="0" i="0" dirty="0">
                <a:solidFill>
                  <a:srgbClr val="333333"/>
                </a:solidFill>
                <a:effectLst/>
                <a:latin typeface="Helvetica Neue" panose="02000503000000020004" pitchFamily="2" charset="0"/>
              </a:rPr>
              <a:t>To deploy your service using this approach, you package the code (e.g. as a ZIP file), upload it to the deployment infrastructure and describe the desired performance characteristics.</a:t>
            </a:r>
          </a:p>
          <a:p>
            <a:pPr algn="l"/>
            <a:r>
              <a:rPr lang="en-IN" b="0" i="0" dirty="0">
                <a:solidFill>
                  <a:srgbClr val="333333"/>
                </a:solidFill>
                <a:effectLst/>
                <a:latin typeface="Helvetica Neue" panose="02000503000000020004" pitchFamily="2" charset="0"/>
              </a:rPr>
              <a:t>The deployment infrastructure is a utility operated by a public cloud provider. It typically uses either containers or virtual machines to isolate the services. However, these details are hidden from you. Neither you nor anyone else in your organization is responsible for managing any low-level infrastructure such as operating systems, virtual machines, etc.</a:t>
            </a: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71</a:t>
            </a:fld>
            <a:endParaRPr lang="en-US" altLang="en-US">
              <a:latin typeface="Times New Roman" panose="02020603050405020304" pitchFamily="18"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72</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688203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73</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0485761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74</a:t>
            </a:fld>
            <a:endParaRPr lang="en-US" altLang="en-US">
              <a:latin typeface="Times New Roman" panose="02020603050405020304" pitchFamily="18" charset="0"/>
            </a:endParaRPr>
          </a:p>
        </p:txBody>
      </p:sp>
    </p:spTree>
    <p:extLst>
      <p:ext uri="{BB962C8B-B14F-4D97-AF65-F5344CB8AC3E}">
        <p14:creationId xmlns:p14="http://schemas.microsoft.com/office/powerpoint/2010/main" val="20172379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r>
              <a:rPr lang="en-IN" b="0" i="0" dirty="0">
                <a:solidFill>
                  <a:srgbClr val="292929"/>
                </a:solidFill>
                <a:effectLst/>
                <a:latin typeface="source-serif-pro"/>
              </a:rPr>
              <a:t>The inside part makes up the use cases and the domain model it’s built upon. The outside part includes UI, database, etc. The connection between them is realized via ports and their implementation counterparts are called adapters. In this way, Hexagonal Architecture ensures encapsulation of logic in different layers, which ensures higher testability and control over the code.</a:t>
            </a:r>
          </a:p>
          <a:p>
            <a:pPr algn="l">
              <a:buFont typeface="Arial" panose="020B0604020202020204" pitchFamily="34" charset="0"/>
              <a:buChar char="•"/>
            </a:pPr>
            <a:r>
              <a:rPr lang="en-IN" b="0" i="0" dirty="0">
                <a:solidFill>
                  <a:srgbClr val="333333"/>
                </a:solidFill>
                <a:effectLst/>
                <a:latin typeface="Helvetica Neue" panose="02000503000000020004" pitchFamily="2" charset="0"/>
              </a:rPr>
              <a:t>https://</a:t>
            </a:r>
            <a:r>
              <a:rPr lang="en-IN" b="0" i="0" dirty="0" err="1">
                <a:solidFill>
                  <a:srgbClr val="333333"/>
                </a:solidFill>
                <a:effectLst/>
                <a:latin typeface="Helvetica Neue" panose="02000503000000020004" pitchFamily="2" charset="0"/>
              </a:rPr>
              <a:t>medium.com</a:t>
            </a:r>
            <a:r>
              <a:rPr lang="en-IN" b="0" i="0" dirty="0">
                <a:solidFill>
                  <a:srgbClr val="333333"/>
                </a:solidFill>
                <a:effectLst/>
                <a:latin typeface="Helvetica Neue" panose="02000503000000020004" pitchFamily="2" charset="0"/>
              </a:rPr>
              <a:t>/</a:t>
            </a:r>
            <a:r>
              <a:rPr lang="en-IN" b="0" i="0" dirty="0" err="1">
                <a:solidFill>
                  <a:srgbClr val="333333"/>
                </a:solidFill>
                <a:effectLst/>
                <a:latin typeface="Helvetica Neue" panose="02000503000000020004" pitchFamily="2" charset="0"/>
              </a:rPr>
              <a:t>sciforce</a:t>
            </a:r>
            <a:r>
              <a:rPr lang="en-IN" b="0" i="0" dirty="0">
                <a:solidFill>
                  <a:srgbClr val="333333"/>
                </a:solidFill>
                <a:effectLst/>
                <a:latin typeface="Helvetica Neue" panose="02000503000000020004" pitchFamily="2" charset="0"/>
              </a:rPr>
              <a:t>/another-story-about-microservices-hexagonal-architecture-23db93fa52a2</a:t>
            </a:r>
          </a:p>
          <a:p>
            <a:pPr algn="l">
              <a:buFont typeface="Arial" panose="020B0604020202020204" pitchFamily="34" charset="0"/>
              <a:buChar char="•"/>
            </a:pPr>
            <a:endParaRPr lang="en-IN" b="0" i="0" dirty="0">
              <a:solidFill>
                <a:srgbClr val="333333"/>
              </a:solidFill>
              <a:effectLst/>
              <a:latin typeface="Helvetica Neue" panose="02000503000000020004" pitchFamily="2" charset="0"/>
            </a:endParaRPr>
          </a:p>
          <a:p>
            <a:pPr algn="l">
              <a:buFont typeface="Arial" panose="020B0604020202020204" pitchFamily="34" charset="0"/>
              <a:buChar char="•"/>
            </a:pPr>
            <a:r>
              <a:rPr lang="en-IN" b="0" i="0" dirty="0">
                <a:solidFill>
                  <a:srgbClr val="333333"/>
                </a:solidFill>
                <a:effectLst/>
                <a:latin typeface="Helvetica Neue" panose="02000503000000020004" pitchFamily="2" charset="0"/>
              </a:rPr>
              <a:t>https://</a:t>
            </a:r>
            <a:r>
              <a:rPr lang="en-IN" b="0" i="0" dirty="0" err="1">
                <a:solidFill>
                  <a:srgbClr val="333333"/>
                </a:solidFill>
                <a:effectLst/>
                <a:latin typeface="Helvetica Neue" panose="02000503000000020004" pitchFamily="2" charset="0"/>
              </a:rPr>
              <a:t>medium.com</a:t>
            </a:r>
            <a:r>
              <a:rPr lang="en-IN" b="0" i="0" dirty="0">
                <a:solidFill>
                  <a:srgbClr val="333333"/>
                </a:solidFill>
                <a:effectLst/>
                <a:latin typeface="Helvetica Neue" panose="02000503000000020004" pitchFamily="2" charset="0"/>
              </a:rPr>
              <a:t>/</a:t>
            </a:r>
            <a:r>
              <a:rPr lang="en-IN" b="0" i="0" dirty="0" err="1">
                <a:solidFill>
                  <a:srgbClr val="333333"/>
                </a:solidFill>
                <a:effectLst/>
                <a:latin typeface="Helvetica Neue" panose="02000503000000020004" pitchFamily="2" charset="0"/>
              </a:rPr>
              <a:t>javarevisited</a:t>
            </a:r>
            <a:r>
              <a:rPr lang="en-IN" b="0" i="0" dirty="0">
                <a:solidFill>
                  <a:srgbClr val="333333"/>
                </a:solidFill>
                <a:effectLst/>
                <a:latin typeface="Helvetica Neue" panose="02000503000000020004" pitchFamily="2" charset="0"/>
              </a:rPr>
              <a:t>/hands-on-hexagonal-architecture-with-spring-boot-ca61f88bed8b</a:t>
            </a:r>
          </a:p>
          <a:p>
            <a:pPr algn="l">
              <a:buFont typeface="Arial" panose="020B0604020202020204" pitchFamily="34" charset="0"/>
              <a:buChar char="•"/>
            </a:pPr>
            <a:endParaRPr lang="en-IN" b="0" i="0" dirty="0">
              <a:solidFill>
                <a:srgbClr val="333333"/>
              </a:solidFill>
              <a:effectLst/>
              <a:latin typeface="Helvetica Neue" panose="02000503000000020004" pitchFamily="2" charset="0"/>
            </a:endParaRPr>
          </a:p>
          <a:p>
            <a:pPr algn="l">
              <a:buFont typeface="Arial" panose="020B0604020202020204" pitchFamily="34" charset="0"/>
              <a:buChar char="•"/>
            </a:pPr>
            <a:r>
              <a:rPr lang="en-IN" b="0" i="0" dirty="0">
                <a:solidFill>
                  <a:srgbClr val="333333"/>
                </a:solidFill>
                <a:effectLst/>
                <a:latin typeface="Helvetica Neue" panose="02000503000000020004" pitchFamily="2" charset="0"/>
              </a:rPr>
              <a:t>https://</a:t>
            </a:r>
            <a:r>
              <a:rPr lang="en-IN" b="0" i="0" dirty="0" err="1">
                <a:solidFill>
                  <a:srgbClr val="333333"/>
                </a:solidFill>
                <a:effectLst/>
                <a:latin typeface="Helvetica Neue" panose="02000503000000020004" pitchFamily="2" charset="0"/>
              </a:rPr>
              <a:t>github.com</a:t>
            </a:r>
            <a:r>
              <a:rPr lang="en-IN" b="0" i="0" dirty="0">
                <a:solidFill>
                  <a:srgbClr val="333333"/>
                </a:solidFill>
                <a:effectLst/>
                <a:latin typeface="Helvetica Neue" panose="02000503000000020004" pitchFamily="2" charset="0"/>
              </a:rPr>
              <a:t>/</a:t>
            </a:r>
            <a:r>
              <a:rPr lang="en-IN" b="0" i="0" dirty="0" err="1">
                <a:solidFill>
                  <a:srgbClr val="333333"/>
                </a:solidFill>
                <a:effectLst/>
                <a:latin typeface="Helvetica Neue" panose="02000503000000020004" pitchFamily="2" charset="0"/>
              </a:rPr>
              <a:t>sofieneBK</a:t>
            </a:r>
            <a:r>
              <a:rPr lang="en-IN" b="0" i="0">
                <a:solidFill>
                  <a:srgbClr val="333333"/>
                </a:solidFill>
                <a:effectLst/>
                <a:latin typeface="Helvetica Neue" panose="02000503000000020004" pitchFamily="2" charset="0"/>
              </a:rPr>
              <a:t>/hands-on-hexagonal-architecture-with-spring-boot</a:t>
            </a: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75</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7060854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r>
              <a:rPr lang="en-IN" b="0" i="0" dirty="0">
                <a:solidFill>
                  <a:srgbClr val="292929"/>
                </a:solidFill>
                <a:effectLst/>
                <a:latin typeface="source-serif-pro"/>
              </a:rPr>
              <a:t>The inside part makes up the use cases and the domain model it’s built upon. The outside part includes UI, database, etc. The connection between them is realized via ports and their implementation counterparts are called adapters. In this way, Hexagonal Architecture ensures encapsulation of logic in different layers, which ensures higher testability and control over the code.</a:t>
            </a:r>
          </a:p>
          <a:p>
            <a:pPr algn="l">
              <a:buFont typeface="Arial" panose="020B0604020202020204" pitchFamily="34" charset="0"/>
              <a:buChar char="•"/>
            </a:pPr>
            <a:r>
              <a:rPr lang="en-IN" b="0" i="0" dirty="0">
                <a:solidFill>
                  <a:srgbClr val="333333"/>
                </a:solidFill>
                <a:effectLst/>
                <a:latin typeface="Helvetica Neue" panose="02000503000000020004" pitchFamily="2" charset="0"/>
              </a:rPr>
              <a:t>https://</a:t>
            </a:r>
            <a:r>
              <a:rPr lang="en-IN" b="0" i="0" dirty="0" err="1">
                <a:solidFill>
                  <a:srgbClr val="333333"/>
                </a:solidFill>
                <a:effectLst/>
                <a:latin typeface="Helvetica Neue" panose="02000503000000020004" pitchFamily="2" charset="0"/>
              </a:rPr>
              <a:t>medium.com</a:t>
            </a:r>
            <a:r>
              <a:rPr lang="en-IN" b="0" i="0" dirty="0">
                <a:solidFill>
                  <a:srgbClr val="333333"/>
                </a:solidFill>
                <a:effectLst/>
                <a:latin typeface="Helvetica Neue" panose="02000503000000020004" pitchFamily="2" charset="0"/>
              </a:rPr>
              <a:t>/</a:t>
            </a:r>
            <a:r>
              <a:rPr lang="en-IN" b="0" i="0" dirty="0" err="1">
                <a:solidFill>
                  <a:srgbClr val="333333"/>
                </a:solidFill>
                <a:effectLst/>
                <a:latin typeface="Helvetica Neue" panose="02000503000000020004" pitchFamily="2" charset="0"/>
              </a:rPr>
              <a:t>sciforce</a:t>
            </a:r>
            <a:r>
              <a:rPr lang="en-IN" b="0" i="0" dirty="0">
                <a:solidFill>
                  <a:srgbClr val="333333"/>
                </a:solidFill>
                <a:effectLst/>
                <a:latin typeface="Helvetica Neue" panose="02000503000000020004" pitchFamily="2" charset="0"/>
              </a:rPr>
              <a:t>/another-story-about-microservices-hexagonal-architecture-23db93fa52a2</a:t>
            </a: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76</a:t>
            </a:fld>
            <a:endParaRPr lang="en-US" altLang="en-US">
              <a:latin typeface="Times New Roman" panose="02020603050405020304" pitchFamily="18" charset="0"/>
            </a:endParaRPr>
          </a:p>
        </p:txBody>
      </p:sp>
    </p:spTree>
    <p:extLst>
      <p:ext uri="{BB962C8B-B14F-4D97-AF65-F5344CB8AC3E}">
        <p14:creationId xmlns:p14="http://schemas.microsoft.com/office/powerpoint/2010/main" val="8664841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r>
              <a:rPr lang="en-IN" b="0" i="0" dirty="0">
                <a:solidFill>
                  <a:srgbClr val="292929"/>
                </a:solidFill>
                <a:effectLst/>
                <a:latin typeface="source-serif-pro"/>
              </a:rPr>
              <a:t>The inside part makes up the use cases and the domain model it’s built upon. The outside part includes UI, database, etc. The connection between them is realized via ports and their implementation counterparts are called adapters. In this way, Hexagonal Architecture ensures encapsulation of logic in different layers, which ensures higher testability and control over the code.</a:t>
            </a:r>
          </a:p>
          <a:p>
            <a:pPr algn="l">
              <a:buFont typeface="Arial" panose="020B0604020202020204" pitchFamily="34" charset="0"/>
              <a:buChar char="•"/>
            </a:pPr>
            <a:r>
              <a:rPr lang="en-IN" b="0" i="0" dirty="0">
                <a:solidFill>
                  <a:srgbClr val="333333"/>
                </a:solidFill>
                <a:effectLst/>
                <a:latin typeface="Helvetica Neue" panose="02000503000000020004" pitchFamily="2" charset="0"/>
              </a:rPr>
              <a:t>https://</a:t>
            </a:r>
            <a:r>
              <a:rPr lang="en-IN" b="0" i="0" dirty="0" err="1">
                <a:solidFill>
                  <a:srgbClr val="333333"/>
                </a:solidFill>
                <a:effectLst/>
                <a:latin typeface="Helvetica Neue" panose="02000503000000020004" pitchFamily="2" charset="0"/>
              </a:rPr>
              <a:t>medium.com</a:t>
            </a:r>
            <a:r>
              <a:rPr lang="en-IN" b="0" i="0" dirty="0">
                <a:solidFill>
                  <a:srgbClr val="333333"/>
                </a:solidFill>
                <a:effectLst/>
                <a:latin typeface="Helvetica Neue" panose="02000503000000020004" pitchFamily="2" charset="0"/>
              </a:rPr>
              <a:t>/</a:t>
            </a:r>
            <a:r>
              <a:rPr lang="en-IN" b="0" i="0" dirty="0" err="1">
                <a:solidFill>
                  <a:srgbClr val="333333"/>
                </a:solidFill>
                <a:effectLst/>
                <a:latin typeface="Helvetica Neue" panose="02000503000000020004" pitchFamily="2" charset="0"/>
              </a:rPr>
              <a:t>sciforce</a:t>
            </a:r>
            <a:r>
              <a:rPr lang="en-IN" b="0" i="0" dirty="0">
                <a:solidFill>
                  <a:srgbClr val="333333"/>
                </a:solidFill>
                <a:effectLst/>
                <a:latin typeface="Helvetica Neue" panose="02000503000000020004" pitchFamily="2" charset="0"/>
              </a:rPr>
              <a:t>/another-story-about-microservices-hexagonal-architecture-23db93fa52a2</a:t>
            </a: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77</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1916348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78</a:t>
            </a:fld>
            <a:endParaRPr lang="en-US" altLang="en-US">
              <a:latin typeface="Times New Roman" charset="0"/>
            </a:endParaRPr>
          </a:p>
        </p:txBody>
      </p:sp>
    </p:spTree>
    <p:extLst>
      <p:ext uri="{BB962C8B-B14F-4D97-AF65-F5344CB8AC3E}">
        <p14:creationId xmlns:p14="http://schemas.microsoft.com/office/powerpoint/2010/main" val="12753760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r>
              <a:rPr lang="en-IN" b="0" i="0" dirty="0">
                <a:solidFill>
                  <a:srgbClr val="333333"/>
                </a:solidFill>
                <a:effectLst/>
                <a:latin typeface="Helvetica Neue" panose="02000503000000020004" pitchFamily="2" charset="0"/>
              </a:rPr>
              <a:t>A service must be provided with configuration data that tells it how to connect to the external/3rd party services. For example, the database network location and credentials</a:t>
            </a:r>
          </a:p>
          <a:p>
            <a:pPr algn="l">
              <a:buFont typeface="Arial" panose="020B0604020202020204" pitchFamily="34" charset="0"/>
              <a:buChar char="•"/>
            </a:pPr>
            <a:r>
              <a:rPr lang="en-IN" b="0" i="0" dirty="0">
                <a:solidFill>
                  <a:srgbClr val="333333"/>
                </a:solidFill>
                <a:effectLst/>
                <a:latin typeface="Helvetica Neue" panose="02000503000000020004" pitchFamily="2" charset="0"/>
              </a:rPr>
              <a:t>A service must run in multiple environments - dev, test, </a:t>
            </a:r>
            <a:r>
              <a:rPr lang="en-IN" b="0" i="0" dirty="0" err="1">
                <a:solidFill>
                  <a:srgbClr val="333333"/>
                </a:solidFill>
                <a:effectLst/>
                <a:latin typeface="Helvetica Neue" panose="02000503000000020004" pitchFamily="2" charset="0"/>
              </a:rPr>
              <a:t>qa</a:t>
            </a:r>
            <a:r>
              <a:rPr lang="en-IN" b="0" i="0" dirty="0">
                <a:solidFill>
                  <a:srgbClr val="333333"/>
                </a:solidFill>
                <a:effectLst/>
                <a:latin typeface="Helvetica Neue" panose="02000503000000020004" pitchFamily="2" charset="0"/>
              </a:rPr>
              <a:t>, staging, production - without modification and/or recompilation</a:t>
            </a:r>
          </a:p>
          <a:p>
            <a:pPr algn="l">
              <a:buFont typeface="Arial" panose="020B0604020202020204" pitchFamily="34" charset="0"/>
              <a:buChar char="•"/>
            </a:pPr>
            <a:r>
              <a:rPr lang="en-IN" b="0" i="0" dirty="0">
                <a:solidFill>
                  <a:srgbClr val="333333"/>
                </a:solidFill>
                <a:effectLst/>
                <a:latin typeface="Helvetica Neue" panose="02000503000000020004" pitchFamily="2" charset="0"/>
              </a:rPr>
              <a:t>Different environments have different instances of the external/3rd party services, e.g. QA database vs. production database, test credit card processing account vs. production credit card processing account</a:t>
            </a: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79</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7454124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80</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886532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B3645-D998-DB05-6912-EADB0459E39B}"/>
              </a:ext>
            </a:extLst>
          </p:cNvPr>
          <p:cNvSpPr>
            <a:spLocks noGrp="1" noRot="1" noChangeAspect="1"/>
          </p:cNvSpPr>
          <p:nvPr>
            <p:ph type="sldImg"/>
          </p:nvPr>
        </p:nvSpPr>
        <p:spPr/>
      </p:sp>
      <p:sp>
        <p:nvSpPr>
          <p:cNvPr id="26626" name="Notes Placeholder 2">
            <a:extLst>
              <a:ext uri="{FF2B5EF4-FFF2-40B4-BE49-F238E27FC236}">
                <a16:creationId xmlns:a16="http://schemas.microsoft.com/office/drawing/2014/main" id="{DE1D04E9-9366-3368-73A8-BF7B323F3747}"/>
              </a:ext>
            </a:extLst>
          </p:cNvPr>
          <p:cNvSpPr>
            <a:spLocks noGrp="1"/>
          </p:cNvSpPr>
          <p:nvPr>
            <p:ph type="body" idx="1"/>
          </p:nvPr>
        </p:nvSpPr>
        <p:spPr>
          <a:noFill/>
        </p:spPr>
        <p:txBody>
          <a:bodyPr/>
          <a:lstStyle/>
          <a:p>
            <a:r>
              <a:rPr lang="en-US" altLang="en-US"/>
              <a:t>https://dzone.com/articles/7-things-to-know-getting-started-with-spring-boot</a:t>
            </a:r>
          </a:p>
        </p:txBody>
      </p:sp>
      <p:sp>
        <p:nvSpPr>
          <p:cNvPr id="26627" name="Slide Number Placeholder 3">
            <a:extLst>
              <a:ext uri="{FF2B5EF4-FFF2-40B4-BE49-F238E27FC236}">
                <a16:creationId xmlns:a16="http://schemas.microsoft.com/office/drawing/2014/main" id="{18966877-4197-5322-52FC-1A122E053B56}"/>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65F03392-E79C-B043-A686-3631B8EC4902}" type="slidenum">
              <a:rPr lang="en-US" altLang="en-US">
                <a:latin typeface="Times New Roman" panose="02020603050405020304" pitchFamily="18" charset="0"/>
              </a:rPr>
              <a:pPr/>
              <a:t>9</a:t>
            </a:fld>
            <a:endParaRPr lang="en-US" altLang="en-US">
              <a:latin typeface="Times New Roman" panose="02020603050405020304"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81</a:t>
            </a:fld>
            <a:endParaRPr lang="en-US" altLang="en-US">
              <a:latin typeface="Times New Roman" panose="02020603050405020304" pitchFamily="18" charset="0"/>
            </a:endParaRPr>
          </a:p>
        </p:txBody>
      </p:sp>
    </p:spTree>
    <p:extLst>
      <p:ext uri="{BB962C8B-B14F-4D97-AF65-F5344CB8AC3E}">
        <p14:creationId xmlns:p14="http://schemas.microsoft.com/office/powerpoint/2010/main" val="24336247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82</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5634522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83</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9849528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r>
              <a:rPr lang="en-IN" b="0" i="0" dirty="0">
                <a:solidFill>
                  <a:srgbClr val="333333"/>
                </a:solidFill>
                <a:effectLst/>
                <a:latin typeface="Helvetica Neue" panose="02000503000000020004" pitchFamily="2" charset="0"/>
              </a:rPr>
              <a:t>https://</a:t>
            </a:r>
            <a:r>
              <a:rPr lang="en-IN" b="0" i="0" dirty="0" err="1">
                <a:solidFill>
                  <a:srgbClr val="333333"/>
                </a:solidFill>
                <a:effectLst/>
                <a:latin typeface="Helvetica Neue" panose="02000503000000020004" pitchFamily="2" charset="0"/>
              </a:rPr>
              <a:t>baeldung.com</a:t>
            </a:r>
            <a:r>
              <a:rPr lang="en-IN" b="0" i="0" dirty="0">
                <a:solidFill>
                  <a:srgbClr val="333333"/>
                </a:solidFill>
                <a:effectLst/>
                <a:latin typeface="Helvetica Neue" panose="02000503000000020004" pitchFamily="2" charset="0"/>
              </a:rPr>
              <a:t>/hexagonal-architecture-</a:t>
            </a:r>
            <a:r>
              <a:rPr lang="en-IN" b="0" i="0" dirty="0" err="1">
                <a:solidFill>
                  <a:srgbClr val="333333"/>
                </a:solidFill>
                <a:effectLst/>
                <a:latin typeface="Helvetica Neue" panose="02000503000000020004" pitchFamily="2" charset="0"/>
              </a:rPr>
              <a:t>ddd</a:t>
            </a:r>
            <a:r>
              <a:rPr lang="en-IN" b="0" i="0">
                <a:solidFill>
                  <a:srgbClr val="333333"/>
                </a:solidFill>
                <a:effectLst/>
                <a:latin typeface="Helvetica Neue" panose="02000503000000020004" pitchFamily="2" charset="0"/>
              </a:rPr>
              <a:t>-spring</a:t>
            </a: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84</a:t>
            </a:fld>
            <a:endParaRPr lang="en-US" altLang="en-US">
              <a:latin typeface="Times New Roman" panose="02020603050405020304" pitchFamily="18" charset="0"/>
            </a:endParaRPr>
          </a:p>
        </p:txBody>
      </p:sp>
    </p:spTree>
    <p:extLst>
      <p:ext uri="{BB962C8B-B14F-4D97-AF65-F5344CB8AC3E}">
        <p14:creationId xmlns:p14="http://schemas.microsoft.com/office/powerpoint/2010/main" val="2861835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B3645-D998-DB05-6912-EADB0459E39B}"/>
              </a:ext>
            </a:extLst>
          </p:cNvPr>
          <p:cNvSpPr>
            <a:spLocks noGrp="1" noRot="1" noChangeAspect="1"/>
          </p:cNvSpPr>
          <p:nvPr>
            <p:ph type="sldImg"/>
          </p:nvPr>
        </p:nvSpPr>
        <p:spPr/>
      </p:sp>
      <p:sp>
        <p:nvSpPr>
          <p:cNvPr id="26626" name="Notes Placeholder 2">
            <a:extLst>
              <a:ext uri="{FF2B5EF4-FFF2-40B4-BE49-F238E27FC236}">
                <a16:creationId xmlns:a16="http://schemas.microsoft.com/office/drawing/2014/main" id="{DE1D04E9-9366-3368-73A8-BF7B323F3747}"/>
              </a:ext>
            </a:extLst>
          </p:cNvPr>
          <p:cNvSpPr>
            <a:spLocks noGrp="1"/>
          </p:cNvSpPr>
          <p:nvPr>
            <p:ph type="body" idx="1"/>
          </p:nvPr>
        </p:nvSpPr>
        <p:spPr>
          <a:noFill/>
        </p:spPr>
        <p:txBody>
          <a:bodyPr/>
          <a:lstStyle/>
          <a:p>
            <a:endParaRPr lang="en-US" altLang="en-US" dirty="0"/>
          </a:p>
        </p:txBody>
      </p:sp>
      <p:sp>
        <p:nvSpPr>
          <p:cNvPr id="26627" name="Slide Number Placeholder 3">
            <a:extLst>
              <a:ext uri="{FF2B5EF4-FFF2-40B4-BE49-F238E27FC236}">
                <a16:creationId xmlns:a16="http://schemas.microsoft.com/office/drawing/2014/main" id="{18966877-4197-5322-52FC-1A122E053B56}"/>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65F03392-E79C-B043-A686-3631B8EC4902}"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306951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p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0F391E-7494-3B13-7402-D960ACBA71E0}"/>
              </a:ext>
            </a:extLst>
          </p:cNvPr>
          <p:cNvSpPr/>
          <p:nvPr userDrawn="1"/>
        </p:nvSpPr>
        <p:spPr>
          <a:xfrm>
            <a:off x="0" y="887413"/>
            <a:ext cx="9144000" cy="1419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endParaRPr>
          </a:p>
        </p:txBody>
      </p:sp>
      <p:sp>
        <p:nvSpPr>
          <p:cNvPr id="8" name="Title 11"/>
          <p:cNvSpPr>
            <a:spLocks noGrp="1"/>
          </p:cNvSpPr>
          <p:nvPr>
            <p:ph type="title"/>
          </p:nvPr>
        </p:nvSpPr>
        <p:spPr>
          <a:xfrm>
            <a:off x="533400" y="2667000"/>
            <a:ext cx="8229600" cy="1143000"/>
          </a:xfrm>
        </p:spPr>
        <p:txBody>
          <a:bodyPr/>
          <a:lstStyle>
            <a:lvl1pPr>
              <a:defRPr sz="4000" b="1" i="0" baseline="0"/>
            </a:lvl1pPr>
          </a:lstStyle>
          <a:p>
            <a:r>
              <a:rPr lang="en-US"/>
              <a:t>Click to edit Master title style</a:t>
            </a:r>
            <a:endParaRPr lang="en-IN" dirty="0"/>
          </a:p>
        </p:txBody>
      </p:sp>
      <p:sp>
        <p:nvSpPr>
          <p:cNvPr id="9" name="Content Placeholder 14"/>
          <p:cNvSpPr>
            <a:spLocks noGrp="1"/>
          </p:cNvSpPr>
          <p:nvPr>
            <p:ph sz="quarter" idx="10"/>
          </p:nvPr>
        </p:nvSpPr>
        <p:spPr>
          <a:xfrm>
            <a:off x="2743200" y="5029200"/>
            <a:ext cx="3733800" cy="457200"/>
          </a:xfrm>
        </p:spPr>
        <p:txBody>
          <a:bodyPr/>
          <a:lstStyle>
            <a:lvl1pPr algn="ctr">
              <a:buNone/>
              <a:defRPr sz="1800" b="1" i="0" baseline="0">
                <a:solidFill>
                  <a:srgbClr val="7F7F7F"/>
                </a:solidFill>
              </a:defRPr>
            </a:lvl1pPr>
            <a:lvl2pPr>
              <a:buNone/>
              <a:defRPr/>
            </a:lvl2pPr>
            <a:lvl3pPr>
              <a:buNone/>
              <a:defRPr/>
            </a:lvl3pPr>
            <a:lvl4pPr>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2551941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73D4E483-FC33-8B32-47D9-2CB1217B864A}"/>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519652C7-D274-D641-B8C2-0AB15A315937}"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8" name="Table Placeholder 7"/>
          <p:cNvSpPr>
            <a:spLocks noGrp="1"/>
          </p:cNvSpPr>
          <p:nvPr>
            <p:ph type="tbl" sz="quarter" idx="10"/>
          </p:nvPr>
        </p:nvSpPr>
        <p:spPr>
          <a:xfrm>
            <a:off x="183600" y="900000"/>
            <a:ext cx="8820000" cy="5295900"/>
          </a:xfrm>
        </p:spPr>
        <p:txBody>
          <a:bodyPr/>
          <a:lstStyle/>
          <a:p>
            <a:pPr lvl="0"/>
            <a:r>
              <a:rPr lang="en-US" noProof="0"/>
              <a:t>Click icon to add table</a:t>
            </a:r>
            <a:endParaRPr lang="en-IN" noProof="0"/>
          </a:p>
        </p:txBody>
      </p:sp>
      <p:sp>
        <p:nvSpPr>
          <p:cNvPr id="4" name="Title 1"/>
          <p:cNvSpPr>
            <a:spLocks noGrp="1"/>
          </p:cNvSpPr>
          <p:nvPr>
            <p:ph type="title"/>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51507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finitions and Tex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E1506737-40DA-F1F4-FB96-512BC2A0110D}"/>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E8B3372B-B80C-4446-BA17-1325CD22C032}"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7" name="Content Placeholder 2"/>
          <p:cNvSpPr>
            <a:spLocks noGrp="1"/>
          </p:cNvSpPr>
          <p:nvPr>
            <p:ph idx="1"/>
          </p:nvPr>
        </p:nvSpPr>
        <p:spPr>
          <a:xfrm>
            <a:off x="183600" y="900000"/>
            <a:ext cx="8820000" cy="1136067"/>
          </a:xfrm>
          <a:solidFill>
            <a:schemeClr val="tx2"/>
          </a:solidFill>
        </p:spPr>
        <p:txBody>
          <a:bodyPr/>
          <a:lstStyle>
            <a:lvl1pPr marL="0" indent="0">
              <a:buNone/>
              <a:defRPr sz="2000" baseline="0">
                <a:solidFill>
                  <a:schemeClr val="bg1"/>
                </a:solidFill>
              </a:defRPr>
            </a:lvl1pPr>
            <a:lvl2pPr>
              <a:defRPr sz="1800"/>
            </a:lvl2pPr>
            <a:lvl3pPr>
              <a:defRPr sz="1600"/>
            </a:lvl3pPr>
            <a:lvl4pPr>
              <a:defRPr sz="1400"/>
            </a:lvl4pPr>
          </a:lstStyle>
          <a:p>
            <a:pPr lvl="0"/>
            <a:r>
              <a:rPr lang="en-US"/>
              <a:t>Click to edit Master text styles</a:t>
            </a:r>
          </a:p>
        </p:txBody>
      </p:sp>
      <p:sp>
        <p:nvSpPr>
          <p:cNvPr id="8" name="Content Placeholder 2"/>
          <p:cNvSpPr>
            <a:spLocks noGrp="1"/>
          </p:cNvSpPr>
          <p:nvPr>
            <p:ph idx="13"/>
          </p:nvPr>
        </p:nvSpPr>
        <p:spPr>
          <a:xfrm>
            <a:off x="183600" y="2160000"/>
            <a:ext cx="8820000" cy="3808733"/>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
          <p:cNvSpPr>
            <a:spLocks noGrp="1"/>
          </p:cNvSpPr>
          <p:nvPr>
            <p:ph type="title"/>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728449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90114" name="Rectangle 2"/>
          <p:cNvSpPr>
            <a:spLocks noGrp="1" noChangeArrowheads="1"/>
          </p:cNvSpPr>
          <p:nvPr>
            <p:ph type="ctrTitle"/>
          </p:nvPr>
        </p:nvSpPr>
        <p:spPr>
          <a:xfrm>
            <a:off x="685800" y="990600"/>
            <a:ext cx="7772400" cy="1371600"/>
          </a:xfrm>
        </p:spPr>
        <p:txBody>
          <a:bodyPr/>
          <a:lstStyle>
            <a:lvl1pPr>
              <a:defRPr sz="4000"/>
            </a:lvl1pPr>
          </a:lstStyle>
          <a:p>
            <a:pPr lvl="0"/>
            <a:r>
              <a:rPr lang="en-IN" altLang="en-US" noProof="0"/>
              <a:t>Click to edit Master title style</a:t>
            </a:r>
          </a:p>
        </p:txBody>
      </p:sp>
      <p:sp>
        <p:nvSpPr>
          <p:cNvPr id="90115"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pPr lvl="0"/>
            <a:r>
              <a:rPr lang="en-IN" altLang="en-US" noProof="0"/>
              <a:t>Click to edit Master subtitle style</a:t>
            </a:r>
          </a:p>
        </p:txBody>
      </p:sp>
      <p:sp>
        <p:nvSpPr>
          <p:cNvPr id="2" name="Date Placeholder 1">
            <a:extLst>
              <a:ext uri="{FF2B5EF4-FFF2-40B4-BE49-F238E27FC236}">
                <a16:creationId xmlns:a16="http://schemas.microsoft.com/office/drawing/2014/main" id="{FBA1CF01-839E-0B5F-F467-84C0A84C5F61}"/>
              </a:ext>
            </a:extLst>
          </p:cNvPr>
          <p:cNvSpPr>
            <a:spLocks noGrp="1" noChangeArrowheads="1"/>
          </p:cNvSpPr>
          <p:nvPr>
            <p:ph type="dt" sz="half" idx="10"/>
          </p:nvPr>
        </p:nvSpPr>
        <p:spPr>
          <a:xfrm>
            <a:off x="6858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IN" altLang="en-US"/>
          </a:p>
        </p:txBody>
      </p:sp>
      <p:sp>
        <p:nvSpPr>
          <p:cNvPr id="3" name="Footer Placeholder 2">
            <a:extLst>
              <a:ext uri="{FF2B5EF4-FFF2-40B4-BE49-F238E27FC236}">
                <a16:creationId xmlns:a16="http://schemas.microsoft.com/office/drawing/2014/main" id="{6356FCEC-A19B-E503-A0CF-D0576713C7E5}"/>
              </a:ext>
            </a:extLst>
          </p:cNvPr>
          <p:cNvSpPr>
            <a:spLocks noGrp="1" noChangeArrowheads="1"/>
          </p:cNvSpPr>
          <p:nvPr>
            <p:ph type="ftr" sz="quarter" idx="11"/>
          </p:nvPr>
        </p:nvSpPr>
        <p:spPr>
          <a:xfrm>
            <a:off x="3124200" y="6248400"/>
            <a:ext cx="2895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IN" altLang="en-US"/>
          </a:p>
        </p:txBody>
      </p:sp>
      <p:sp>
        <p:nvSpPr>
          <p:cNvPr id="4" name="Slide Number Placeholder 3">
            <a:extLst>
              <a:ext uri="{FF2B5EF4-FFF2-40B4-BE49-F238E27FC236}">
                <a16:creationId xmlns:a16="http://schemas.microsoft.com/office/drawing/2014/main" id="{C08B145A-64A8-AF25-9747-77667E6D788E}"/>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C8551F48-7AD8-1948-88A6-3DAC448CB12B}" type="slidenum">
              <a:rPr lang="en-IN" altLang="en-US"/>
              <a:pPr/>
              <a:t>‹#›</a:t>
            </a:fld>
            <a:endParaRPr lang="en-IN" altLang="en-US"/>
          </a:p>
        </p:txBody>
      </p:sp>
    </p:spTree>
    <p:extLst>
      <p:ext uri="{BB962C8B-B14F-4D97-AF65-F5344CB8AC3E}">
        <p14:creationId xmlns:p14="http://schemas.microsoft.com/office/powerpoint/2010/main" val="3927397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D7D789A1-343C-6F36-4AB6-5B9CB72F8347}"/>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17D32027-2E7C-2F47-91D5-843D5158F782}"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1800000" y="900000"/>
            <a:ext cx="5400000" cy="5040000"/>
          </a:xfrm>
        </p:spPr>
        <p:txBody>
          <a:bodyPr/>
          <a:lstStyle>
            <a:lvl1pPr>
              <a:lnSpc>
                <a:spcPct val="150000"/>
              </a:lnSpc>
              <a:defRPr sz="2000" b="1" baseline="0"/>
            </a:lvl1pPr>
            <a:lvl2pPr>
              <a:defRPr sz="1800" b="1"/>
            </a:lvl2pPr>
            <a:lvl3pPr>
              <a:defRPr sz="1600"/>
            </a:lvl3pPr>
            <a:lvl4pPr marL="1371600" indent="0">
              <a:buNone/>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108113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ed Text Slid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DF3CBA9D-A2B0-A88E-E399-6A61E286A621}"/>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F5B80F5B-AE44-044D-AE20-FE4EBBB0687A}"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360000" y="900000"/>
            <a:ext cx="8640000" cy="5265056"/>
          </a:xfrm>
        </p:spPr>
        <p:txBody>
          <a:bodyPr/>
          <a:lstStyle>
            <a:lvl1pPr>
              <a:defRPr sz="1800"/>
            </a:lvl1pPr>
            <a:lvl2pPr>
              <a:defRPr sz="1600"/>
            </a:lvl2pPr>
            <a:lvl3pPr>
              <a:buFont typeface="Courier New" pitchFamily="49" charset="0"/>
              <a:buChar char="o"/>
              <a:defRPr sz="14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itle 1"/>
          <p:cNvSpPr>
            <a:spLocks noGrp="1"/>
          </p:cNvSpPr>
          <p:nvPr>
            <p:ph type="title"/>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464913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974B51A-A448-968F-A86A-CFFBE942DC9E}"/>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CC7552C3-EEAE-1B47-803C-06D4975006F2}"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2" name="Title 1"/>
          <p:cNvSpPr>
            <a:spLocks noGrp="1"/>
          </p:cNvSpPr>
          <p:nvPr>
            <p:ph type="title"/>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
        <p:nvSpPr>
          <p:cNvPr id="3" name="Content Placeholder 2"/>
          <p:cNvSpPr>
            <a:spLocks noGrp="1"/>
          </p:cNvSpPr>
          <p:nvPr>
            <p:ph idx="1"/>
          </p:nvPr>
        </p:nvSpPr>
        <p:spPr>
          <a:xfrm>
            <a:off x="360000" y="900000"/>
            <a:ext cx="8640000" cy="5265056"/>
          </a:xfrm>
        </p:spPr>
        <p:txBody>
          <a:bodyPr/>
          <a:lstStyle>
            <a:lvl1pPr marL="0" indent="0">
              <a:buNone/>
              <a:defRPr sz="1800"/>
            </a:lvl1pPr>
            <a:lvl2pPr>
              <a:defRPr sz="1800"/>
            </a:lvl2pPr>
            <a:lvl3pPr>
              <a:defRPr sz="1600"/>
            </a:lvl3pPr>
            <a:lvl4pPr>
              <a:defRPr sz="1400"/>
            </a:lvl4pPr>
          </a:lstStyle>
          <a:p>
            <a:pPr lvl="0"/>
            <a:r>
              <a:rPr lang="en-US"/>
              <a:t>Click to edit Master text styles</a:t>
            </a:r>
          </a:p>
        </p:txBody>
      </p:sp>
    </p:spTree>
    <p:extLst>
      <p:ext uri="{BB962C8B-B14F-4D97-AF65-F5344CB8AC3E}">
        <p14:creationId xmlns:p14="http://schemas.microsoft.com/office/powerpoint/2010/main" val="3941587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B6A3C6-C673-71DC-3A39-217B213234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86912" y="1204913"/>
            <a:ext cx="4184240" cy="3053188"/>
          </a:xfrm>
          <a:prstGeom prst="rect">
            <a:avLst/>
          </a:prstGeom>
          <a:noFill/>
          <a:effectLst>
            <a:glow rad="127000">
              <a:schemeClr val="bg1">
                <a:lumMod val="85000"/>
              </a:schemeClr>
            </a:glow>
            <a:softEdge rad="317500"/>
          </a:effectLst>
        </p:spPr>
      </p:pic>
      <p:sp>
        <p:nvSpPr>
          <p:cNvPr id="4" name="Slide Number Placeholder 5">
            <a:extLst>
              <a:ext uri="{FF2B5EF4-FFF2-40B4-BE49-F238E27FC236}">
                <a16:creationId xmlns:a16="http://schemas.microsoft.com/office/drawing/2014/main" id="{A98A23AE-7BC4-47A7-2BD8-257934987D53}"/>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65A98E83-531B-F74D-BDAE-194D4F7E3636}"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183600" y="1366731"/>
            <a:ext cx="4472704" cy="803263"/>
          </a:xfrm>
        </p:spPr>
        <p:txBody>
          <a:bodyPr/>
          <a:lstStyle>
            <a:lvl1pPr marL="0" indent="0">
              <a:buNone/>
              <a:defRPr sz="2400" b="1"/>
            </a:lvl1pPr>
            <a:lvl2pPr>
              <a:defRPr sz="1800"/>
            </a:lvl2pPr>
            <a:lvl3pPr>
              <a:defRPr sz="1600"/>
            </a:lvl3pPr>
            <a:lvl4pPr>
              <a:defRPr sz="1400"/>
            </a:lvl4pPr>
          </a:lstStyle>
          <a:p>
            <a:pPr lvl="0"/>
            <a:r>
              <a:rPr lang="en-US"/>
              <a:t>Click to edit Master text styles</a:t>
            </a:r>
          </a:p>
        </p:txBody>
      </p:sp>
      <p:sp>
        <p:nvSpPr>
          <p:cNvPr id="7" name="Title 1"/>
          <p:cNvSpPr>
            <a:spLocks noGrp="1"/>
          </p:cNvSpPr>
          <p:nvPr>
            <p:ph type="title"/>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509803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ing/Thank You">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8667E56B-5363-F73A-5516-86DFE574F453}"/>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E449FB36-37FB-AC4E-A0D3-9E92BDE78EE7}"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72000" y="2838729"/>
            <a:ext cx="8970400" cy="627793"/>
          </a:xfrm>
        </p:spPr>
        <p:txBody>
          <a:bodyPr/>
          <a:lstStyle>
            <a:lvl1pPr marL="0" indent="0" algn="ctr">
              <a:buNone/>
              <a:defRPr sz="2600" b="1" baseline="0"/>
            </a:lvl1pPr>
            <a:lvl2pPr>
              <a:defRPr sz="1800"/>
            </a:lvl2pPr>
            <a:lvl3pPr>
              <a:defRPr sz="1600"/>
            </a:lvl3pPr>
            <a:lvl4pPr>
              <a:defRPr sz="1400"/>
            </a:lvl4pPr>
          </a:lstStyle>
          <a:p>
            <a:pPr lvl="0"/>
            <a:r>
              <a:rPr lang="en-US"/>
              <a:t>Click to edit Master text styles</a:t>
            </a:r>
          </a:p>
        </p:txBody>
      </p:sp>
    </p:spTree>
    <p:extLst>
      <p:ext uri="{BB962C8B-B14F-4D97-AF65-F5344CB8AC3E}">
        <p14:creationId xmlns:p14="http://schemas.microsoft.com/office/powerpoint/2010/main" val="1976617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AutoShape 3">
            <a:extLst>
              <a:ext uri="{FF2B5EF4-FFF2-40B4-BE49-F238E27FC236}">
                <a16:creationId xmlns:a16="http://schemas.microsoft.com/office/drawing/2014/main" id="{3EC1131F-BEDC-43D4-B33F-2ED91BDB6A35}"/>
              </a:ext>
            </a:extLst>
          </p:cNvPr>
          <p:cNvSpPr>
            <a:spLocks noChangeArrowheads="1"/>
          </p:cNvSpPr>
          <p:nvPr userDrawn="1"/>
        </p:nvSpPr>
        <p:spPr bwMode="auto">
          <a:xfrm>
            <a:off x="384175" y="2387600"/>
            <a:ext cx="8377238" cy="2339975"/>
          </a:xfrm>
          <a:prstGeom prst="roundRect">
            <a:avLst>
              <a:gd name="adj" fmla="val 7093"/>
            </a:avLst>
          </a:prstGeom>
          <a:solidFill>
            <a:srgbClr val="F2DCDB"/>
          </a:solidFill>
          <a:ln w="9525">
            <a:solidFill>
              <a:srgbClr val="808080"/>
            </a:solidFill>
            <a:round/>
            <a:headEnd/>
            <a:tailEnd/>
          </a:ln>
          <a:effectLst>
            <a:outerShdw blurRad="63500" dist="38099" dir="2700000" algn="ctr" rotWithShape="0">
              <a:schemeClr val="bg2">
                <a:alpha val="74997"/>
              </a:schemeClr>
            </a:outerShdw>
          </a:effectLst>
        </p:spPr>
        <p:txBody>
          <a:bodyPr anchor="ctr">
            <a:spAutoFit/>
          </a:bodyPr>
          <a:lstStyle/>
          <a:p>
            <a:pPr defTabSz="457200" eaLnBrk="1" hangingPunct="1">
              <a:lnSpc>
                <a:spcPct val="90000"/>
              </a:lnSpc>
              <a:tabLst>
                <a:tab pos="457200" algn="l"/>
              </a:tabLst>
              <a:defRPr/>
            </a:pPr>
            <a:r>
              <a:rPr lang="en-US" sz="1200" dirty="0" err="1">
                <a:latin typeface="+mn-lt"/>
                <a:cs typeface="Arial" charset="0"/>
              </a:rPr>
              <a:t>SPFarm</a:t>
            </a:r>
            <a:r>
              <a:rPr lang="en-US" sz="1200" dirty="0">
                <a:latin typeface="+mn-lt"/>
                <a:cs typeface="Arial" charset="0"/>
              </a:rPr>
              <a:t> </a:t>
            </a:r>
            <a:r>
              <a:rPr lang="en-US" sz="1200" dirty="0" err="1">
                <a:latin typeface="+mn-lt"/>
                <a:cs typeface="Arial" charset="0"/>
              </a:rPr>
              <a:t>thisFarm</a:t>
            </a:r>
            <a:r>
              <a:rPr lang="en-US" sz="1200" dirty="0">
                <a:latin typeface="+mn-lt"/>
                <a:cs typeface="Arial" charset="0"/>
              </a:rPr>
              <a:t> = </a:t>
            </a:r>
            <a:r>
              <a:rPr lang="en-US" sz="1200" dirty="0" err="1">
                <a:latin typeface="+mn-lt"/>
                <a:cs typeface="Arial" charset="0"/>
              </a:rPr>
              <a:t>SPFarm.Local</a:t>
            </a:r>
            <a:r>
              <a:rPr lang="en-US" sz="1200" dirty="0">
                <a:latin typeface="+mn-lt"/>
                <a:cs typeface="Arial" charset="0"/>
              </a:rPr>
              <a:t>;</a:t>
            </a:r>
          </a:p>
          <a:p>
            <a:pPr defTabSz="457200" eaLnBrk="1" hangingPunct="1">
              <a:lnSpc>
                <a:spcPct val="90000"/>
              </a:lnSpc>
              <a:tabLst>
                <a:tab pos="457200" algn="l"/>
              </a:tabLst>
              <a:defRPr/>
            </a:pPr>
            <a:r>
              <a:rPr lang="en-US" sz="1200" dirty="0">
                <a:latin typeface="+mn-lt"/>
                <a:cs typeface="Arial" charset="0"/>
              </a:rPr>
              <a:t>if (</a:t>
            </a:r>
            <a:r>
              <a:rPr lang="en-US" sz="1200" dirty="0" err="1">
                <a:latin typeface="+mn-lt"/>
                <a:cs typeface="Arial" charset="0"/>
              </a:rPr>
              <a:t>thisFarm.CurrentUserIsAdministrator</a:t>
            </a:r>
            <a:r>
              <a:rPr lang="en-US" sz="1200" dirty="0">
                <a:latin typeface="+mn-lt"/>
                <a:cs typeface="Arial" charset="0"/>
              </a:rPr>
              <a:t>)</a:t>
            </a:r>
          </a:p>
          <a:p>
            <a:pPr defTabSz="457200" eaLnBrk="1" hangingPunct="1">
              <a:lnSpc>
                <a:spcPct val="90000"/>
              </a:lnSpc>
              <a:tabLst>
                <a:tab pos="457200" algn="l"/>
              </a:tabLst>
              <a:defRPr/>
            </a:pPr>
            <a:r>
              <a:rPr lang="en-US" sz="1200" dirty="0">
                <a:latin typeface="+mn-lt"/>
                <a:cs typeface="Arial" charset="0"/>
              </a:rPr>
              <a:t>{</a:t>
            </a:r>
          </a:p>
          <a:p>
            <a:pPr defTabSz="457200" eaLnBrk="1" hangingPunct="1">
              <a:lnSpc>
                <a:spcPct val="90000"/>
              </a:lnSpc>
              <a:tabLst>
                <a:tab pos="457200" algn="l"/>
              </a:tabLst>
              <a:defRPr/>
            </a:pPr>
            <a:r>
              <a:rPr lang="en-US" sz="1200" dirty="0">
                <a:latin typeface="+mn-lt"/>
                <a:cs typeface="Arial" charset="0"/>
              </a:rPr>
              <a:t>	</a:t>
            </a:r>
            <a:r>
              <a:rPr lang="en-US" sz="1200" dirty="0" err="1">
                <a:latin typeface="+mn-lt"/>
                <a:cs typeface="Arial" charset="0"/>
              </a:rPr>
              <a:t>foreach</a:t>
            </a:r>
            <a:r>
              <a:rPr lang="en-US" sz="1200" dirty="0">
                <a:latin typeface="+mn-lt"/>
                <a:cs typeface="Arial" charset="0"/>
              </a:rPr>
              <a:t> (</a:t>
            </a:r>
            <a:r>
              <a:rPr lang="en-US" sz="1200" dirty="0" err="1">
                <a:latin typeface="+mn-lt"/>
                <a:cs typeface="Arial" charset="0"/>
              </a:rPr>
              <a:t>SPService</a:t>
            </a:r>
            <a:r>
              <a:rPr lang="en-US" sz="1200" dirty="0">
                <a:latin typeface="+mn-lt"/>
                <a:cs typeface="Arial" charset="0"/>
              </a:rPr>
              <a:t> svc in </a:t>
            </a:r>
            <a:r>
              <a:rPr lang="en-US" sz="1200" dirty="0" err="1">
                <a:latin typeface="+mn-lt"/>
                <a:cs typeface="Arial" charset="0"/>
              </a:rPr>
              <a:t>thisFarm.Services</a:t>
            </a:r>
            <a:r>
              <a:rPr lang="en-US" sz="1200" dirty="0">
                <a:latin typeface="+mn-lt"/>
                <a:cs typeface="Arial" charset="0"/>
              </a:rPr>
              <a:t>)</a:t>
            </a:r>
          </a:p>
          <a:p>
            <a:pPr defTabSz="457200" eaLnBrk="1" hangingPunct="1">
              <a:lnSpc>
                <a:spcPct val="90000"/>
              </a:lnSpc>
              <a:tabLst>
                <a:tab pos="457200" algn="l"/>
              </a:tabLst>
              <a:defRPr/>
            </a:pPr>
            <a:r>
              <a:rPr lang="en-US" sz="1200" dirty="0">
                <a:latin typeface="+mn-lt"/>
                <a:cs typeface="Arial" charset="0"/>
              </a:rPr>
              <a:t>	{</a:t>
            </a:r>
          </a:p>
          <a:p>
            <a:pPr defTabSz="457200" eaLnBrk="1" hangingPunct="1">
              <a:lnSpc>
                <a:spcPct val="90000"/>
              </a:lnSpc>
              <a:tabLst>
                <a:tab pos="457200" algn="l"/>
              </a:tabLst>
              <a:defRPr/>
            </a:pPr>
            <a:r>
              <a:rPr lang="en-US" sz="1200" dirty="0">
                <a:latin typeface="+mn-lt"/>
                <a:cs typeface="Arial" charset="0"/>
              </a:rPr>
              <a:t>		if (svc is </a:t>
            </a:r>
            <a:r>
              <a:rPr lang="en-US" sz="1200" dirty="0" err="1">
                <a:latin typeface="+mn-lt"/>
                <a:cs typeface="Arial" charset="0"/>
              </a:rPr>
              <a:t>SPWebService</a:t>
            </a:r>
            <a:r>
              <a:rPr lang="en-US" sz="1200" dirty="0">
                <a:latin typeface="+mn-lt"/>
                <a:cs typeface="Arial" charset="0"/>
              </a:rPr>
              <a:t>)</a:t>
            </a:r>
          </a:p>
          <a:p>
            <a:pPr defTabSz="457200" eaLnBrk="1" hangingPunct="1">
              <a:lnSpc>
                <a:spcPct val="90000"/>
              </a:lnSpc>
              <a:tabLst>
                <a:tab pos="457200" algn="l"/>
              </a:tabLst>
              <a:defRPr/>
            </a:pPr>
            <a:r>
              <a:rPr lang="en-US" sz="1200" dirty="0">
                <a:latin typeface="+mn-lt"/>
                <a:cs typeface="Arial" charset="0"/>
              </a:rPr>
              <a:t>		{</a:t>
            </a:r>
          </a:p>
          <a:p>
            <a:pPr defTabSz="457200" eaLnBrk="1" hangingPunct="1">
              <a:lnSpc>
                <a:spcPct val="90000"/>
              </a:lnSpc>
              <a:tabLst>
                <a:tab pos="457200" algn="l"/>
              </a:tabLst>
              <a:defRPr/>
            </a:pPr>
            <a:r>
              <a:rPr lang="en-US" sz="1200" dirty="0">
                <a:latin typeface="+mn-lt"/>
                <a:cs typeface="Arial" charset="0"/>
              </a:rPr>
              <a:t>			</a:t>
            </a:r>
            <a:r>
              <a:rPr lang="en-US" sz="1200" dirty="0" err="1">
                <a:latin typeface="+mn-lt"/>
                <a:cs typeface="Arial" charset="0"/>
              </a:rPr>
              <a:t>SPWebService</a:t>
            </a:r>
            <a:r>
              <a:rPr lang="en-US" sz="1200" dirty="0">
                <a:latin typeface="+mn-lt"/>
                <a:cs typeface="Arial" charset="0"/>
              </a:rPr>
              <a:t> </a:t>
            </a:r>
            <a:r>
              <a:rPr lang="en-US" sz="1200" dirty="0" err="1">
                <a:latin typeface="+mn-lt"/>
                <a:cs typeface="Arial" charset="0"/>
              </a:rPr>
              <a:t>webSvc</a:t>
            </a:r>
            <a:r>
              <a:rPr lang="en-US" sz="1200" dirty="0">
                <a:latin typeface="+mn-lt"/>
                <a:cs typeface="Arial" charset="0"/>
              </a:rPr>
              <a:t> = (</a:t>
            </a:r>
            <a:r>
              <a:rPr lang="en-US" sz="1200" dirty="0" err="1">
                <a:latin typeface="+mn-lt"/>
                <a:cs typeface="Arial" charset="0"/>
              </a:rPr>
              <a:t>SPWebService</a:t>
            </a:r>
            <a:r>
              <a:rPr lang="en-US" sz="1200" dirty="0">
                <a:latin typeface="+mn-lt"/>
                <a:cs typeface="Arial" charset="0"/>
              </a:rPr>
              <a:t>)svc;</a:t>
            </a:r>
          </a:p>
          <a:p>
            <a:pPr defTabSz="457200" eaLnBrk="1" hangingPunct="1">
              <a:lnSpc>
                <a:spcPct val="90000"/>
              </a:lnSpc>
              <a:tabLst>
                <a:tab pos="457200" algn="l"/>
              </a:tabLst>
              <a:defRPr/>
            </a:pPr>
            <a:r>
              <a:rPr lang="en-US" sz="1200" dirty="0">
                <a:latin typeface="+mn-lt"/>
                <a:cs typeface="Arial" charset="0"/>
              </a:rPr>
              <a:t>			...</a:t>
            </a:r>
          </a:p>
          <a:p>
            <a:pPr defTabSz="457200" eaLnBrk="1" hangingPunct="1">
              <a:lnSpc>
                <a:spcPct val="90000"/>
              </a:lnSpc>
              <a:tabLst>
                <a:tab pos="457200" algn="l"/>
              </a:tabLst>
              <a:defRPr/>
            </a:pPr>
            <a:r>
              <a:rPr lang="en-US" sz="1200" dirty="0">
                <a:latin typeface="+mn-lt"/>
                <a:cs typeface="Arial" charset="0"/>
              </a:rPr>
              <a:t>		}</a:t>
            </a:r>
          </a:p>
          <a:p>
            <a:pPr defTabSz="457200" eaLnBrk="1" hangingPunct="1">
              <a:lnSpc>
                <a:spcPct val="90000"/>
              </a:lnSpc>
              <a:tabLst>
                <a:tab pos="457200" algn="l"/>
              </a:tabLst>
              <a:defRPr/>
            </a:pPr>
            <a:r>
              <a:rPr lang="en-US" sz="1200" dirty="0">
                <a:latin typeface="+mn-lt"/>
                <a:cs typeface="Arial" charset="0"/>
              </a:rPr>
              <a:t>	}</a:t>
            </a:r>
          </a:p>
          <a:p>
            <a:pPr defTabSz="457200" eaLnBrk="1" hangingPunct="1">
              <a:lnSpc>
                <a:spcPct val="90000"/>
              </a:lnSpc>
              <a:tabLst>
                <a:tab pos="457200" algn="l"/>
              </a:tabLst>
              <a:defRPr/>
            </a:pPr>
            <a:r>
              <a:rPr lang="en-US" sz="1200" dirty="0">
                <a:latin typeface="+mn-lt"/>
                <a:cs typeface="Arial" charset="0"/>
              </a:rPr>
              <a:t>...</a:t>
            </a:r>
          </a:p>
          <a:p>
            <a:pPr defTabSz="457200" eaLnBrk="1" hangingPunct="1">
              <a:lnSpc>
                <a:spcPct val="90000"/>
              </a:lnSpc>
              <a:tabLst>
                <a:tab pos="457200" algn="l"/>
              </a:tabLst>
              <a:defRPr/>
            </a:pPr>
            <a:r>
              <a:rPr lang="en-US" sz="1200" dirty="0">
                <a:latin typeface="+mn-lt"/>
                <a:cs typeface="Arial" charset="0"/>
              </a:rPr>
              <a:t>}</a:t>
            </a:r>
          </a:p>
        </p:txBody>
      </p:sp>
      <p:sp>
        <p:nvSpPr>
          <p:cNvPr id="4" name="Slide Number Placeholder 5">
            <a:extLst>
              <a:ext uri="{FF2B5EF4-FFF2-40B4-BE49-F238E27FC236}">
                <a16:creationId xmlns:a16="http://schemas.microsoft.com/office/drawing/2014/main" id="{A78A023E-E6F3-DC0F-FA95-2957BBD277E9}"/>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56EC72A6-6F18-BE4A-9F9B-5B8EF09BE64A}"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183600" y="900000"/>
            <a:ext cx="8970400" cy="5265056"/>
          </a:xfrm>
        </p:spPr>
        <p:txBody>
          <a:bodyPr/>
          <a:lstStyle>
            <a:lvl1pPr>
              <a:defRPr sz="1800"/>
            </a:lvl1pPr>
            <a:lvl2pPr>
              <a:defRPr sz="1600"/>
            </a:lvl2pPr>
            <a:lvl3pPr>
              <a:buFont typeface="Courier New" pitchFamily="49" charset="0"/>
              <a:buChar char="o"/>
              <a:defRPr sz="1400"/>
            </a:lvl3pPr>
            <a:lvl4pPr marL="1371600" indent="0">
              <a:buNone/>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4255528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ed Text and Pictur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A5CC0929-3E0C-56D9-2443-BAC5E5805095}"/>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05C48907-8C21-1F47-9956-3CD6D5E2A51A}"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2" name="Title 1"/>
          <p:cNvSpPr>
            <a:spLocks noGrp="1"/>
          </p:cNvSpPr>
          <p:nvPr>
            <p:ph type="title"/>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
        <p:nvSpPr>
          <p:cNvPr id="3" name="Content Placeholder 2"/>
          <p:cNvSpPr>
            <a:spLocks noGrp="1"/>
          </p:cNvSpPr>
          <p:nvPr>
            <p:ph idx="1"/>
          </p:nvPr>
        </p:nvSpPr>
        <p:spPr>
          <a:xfrm>
            <a:off x="183600" y="900000"/>
            <a:ext cx="8820000" cy="5265056"/>
          </a:xfrm>
        </p:spPr>
        <p:txBody>
          <a:bodyPr/>
          <a:lstStyle>
            <a:lvl1pPr>
              <a:defRPr sz="1800"/>
            </a:lvl1pPr>
            <a:lvl2pPr>
              <a:defRPr sz="1600"/>
            </a:lvl2pPr>
            <a:lvl3pPr>
              <a:defRPr sz="14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p:cNvSpPr>
            <a:spLocks noGrp="1"/>
          </p:cNvSpPr>
          <p:nvPr>
            <p:ph type="pic" sz="quarter" idx="10"/>
          </p:nvPr>
        </p:nvSpPr>
        <p:spPr>
          <a:xfrm>
            <a:off x="477670" y="2565400"/>
            <a:ext cx="8475521" cy="3357563"/>
          </a:xfrm>
        </p:spPr>
        <p:txBody>
          <a:bodyPr/>
          <a:lstStyle/>
          <a:p>
            <a:pPr lvl="0"/>
            <a:r>
              <a:rPr lang="en-US" noProof="0"/>
              <a:t>Click icon to add picture</a:t>
            </a:r>
            <a:endParaRPr lang="en-IN" noProof="0" dirty="0"/>
          </a:p>
        </p:txBody>
      </p:sp>
    </p:spTree>
    <p:extLst>
      <p:ext uri="{BB962C8B-B14F-4D97-AF65-F5344CB8AC3E}">
        <p14:creationId xmlns:p14="http://schemas.microsoft.com/office/powerpoint/2010/main" val="3443156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ed Text and Picture 2">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E6DAF269-E9BF-4260-58E4-25CACAA28FAA}"/>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237593DC-3494-0A44-A66E-2660682E472B}"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183600" y="900000"/>
            <a:ext cx="4140000" cy="5265056"/>
          </a:xfrm>
        </p:spPr>
        <p:txBody>
          <a:bodyPr/>
          <a:lstStyle>
            <a:lvl1pPr>
              <a:defRPr sz="1800"/>
            </a:lvl1pPr>
            <a:lvl2pPr>
              <a:defRPr sz="1600"/>
            </a:lvl2pPr>
            <a:lvl3pPr>
              <a:buFont typeface="Courier New" pitchFamily="49" charset="0"/>
              <a:buChar char="o"/>
              <a:defRPr sz="14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4"/>
          <p:cNvSpPr>
            <a:spLocks noGrp="1"/>
          </p:cNvSpPr>
          <p:nvPr>
            <p:ph type="pic" sz="quarter" idx="10"/>
          </p:nvPr>
        </p:nvSpPr>
        <p:spPr>
          <a:xfrm>
            <a:off x="4686176" y="900000"/>
            <a:ext cx="4140000" cy="5281612"/>
          </a:xfrm>
        </p:spPr>
        <p:txBody>
          <a:bodyPr/>
          <a:lstStyle/>
          <a:p>
            <a:pPr lvl="0"/>
            <a:r>
              <a:rPr lang="en-US" noProof="0"/>
              <a:t>Click icon to add picture</a:t>
            </a:r>
            <a:endParaRPr lang="en-IN" noProof="0"/>
          </a:p>
        </p:txBody>
      </p:sp>
      <p:sp>
        <p:nvSpPr>
          <p:cNvPr id="6" name="Title 1"/>
          <p:cNvSpPr>
            <a:spLocks noGrp="1"/>
          </p:cNvSpPr>
          <p:nvPr>
            <p:ph type="title"/>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528318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26" name="Picture 10">
            <a:extLst>
              <a:ext uri="{FF2B5EF4-FFF2-40B4-BE49-F238E27FC236}">
                <a16:creationId xmlns:a16="http://schemas.microsoft.com/office/drawing/2014/main" id="{8BE4CC15-6010-3DEF-1B1F-3599E843EBC6}"/>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a:extLst>
              <a:ext uri="{FF2B5EF4-FFF2-40B4-BE49-F238E27FC236}">
                <a16:creationId xmlns:a16="http://schemas.microsoft.com/office/drawing/2014/main" id="{E02D14B9-826D-5685-65D1-C34EEF749D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a:extLst>
              <a:ext uri="{FF2B5EF4-FFF2-40B4-BE49-F238E27FC236}">
                <a16:creationId xmlns:a16="http://schemas.microsoft.com/office/drawing/2014/main" id="{0B6C0D8E-E10E-4D3B-075C-74931903D141}"/>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4404" r:id="rId1"/>
    <p:sldLayoutId id="2147484405" r:id="rId2"/>
    <p:sldLayoutId id="2147484406" r:id="rId3"/>
    <p:sldLayoutId id="2147484407"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hyperlink" Target="mailto:shalini06mittal@gmail.com"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err="1">
                <a:latin typeface="Times New Roman" panose="02020603050405020304" pitchFamily="18" charset="0"/>
              </a:rPr>
              <a:t>MicroServices</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
        <p:nvSpPr>
          <p:cNvPr id="16387" name="Rectangle 6">
            <a:extLst>
              <a:ext uri="{FF2B5EF4-FFF2-40B4-BE49-F238E27FC236}">
                <a16:creationId xmlns:a16="http://schemas.microsoft.com/office/drawing/2014/main" id="{CA9AD864-ACB8-A8C6-0B6D-640D80B02728}"/>
              </a:ext>
            </a:extLst>
          </p:cNvPr>
          <p:cNvSpPr txBox="1">
            <a:spLocks noChangeArrowheads="1"/>
          </p:cNvSpPr>
          <p:nvPr/>
        </p:nvSpPr>
        <p:spPr bwMode="auto">
          <a:xfrm>
            <a:off x="5638800" y="5065713"/>
            <a:ext cx="3260725" cy="10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a:latin typeface="Times New Roman" panose="02020603050405020304" pitchFamily="18" charset="0"/>
              </a:rPr>
              <a:t>Shalini Mittal</a:t>
            </a:r>
          </a:p>
          <a:p>
            <a:pPr algn="ctr" eaLnBrk="1" hangingPunct="1">
              <a:spcBef>
                <a:spcPct val="0"/>
              </a:spcBef>
              <a:buFontTx/>
              <a:buNone/>
            </a:pPr>
            <a:r>
              <a:rPr lang="en-US" altLang="en-US" sz="2800" b="1">
                <a:latin typeface="Times New Roman" panose="02020603050405020304" pitchFamily="18" charset="0"/>
              </a:rPr>
              <a:t>Corporate Trainer</a:t>
            </a:r>
            <a:endParaRPr lang="en-IN" altLang="en-US" sz="2800" b="1">
              <a:latin typeface="Times New Roman" panose="02020603050405020304" pitchFamily="18" charset="0"/>
            </a:endParaRPr>
          </a:p>
        </p:txBody>
      </p:sp>
    </p:spTree>
  </p:cSld>
  <p:clrMapOvr>
    <a:masterClrMapping/>
  </p:clrMapOvr>
  <p:transition spd="slow">
    <p:circl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AC37E-C3EE-4334-D846-89C3EF2EE2D6}"/>
              </a:ext>
            </a:extLst>
          </p:cNvPr>
          <p:cNvSpPr>
            <a:spLocks noGrp="1"/>
          </p:cNvSpPr>
          <p:nvPr>
            <p:ph type="title"/>
          </p:nvPr>
        </p:nvSpPr>
        <p:spPr>
          <a:xfrm>
            <a:off x="184150" y="133350"/>
            <a:ext cx="8820150" cy="554038"/>
          </a:xfrm>
        </p:spPr>
        <p:txBody>
          <a:bodyPr/>
          <a:lstStyle/>
          <a:p>
            <a:pPr>
              <a:defRPr/>
            </a:pPr>
            <a:r>
              <a:rPr lang="en-IN" b="1" i="0" dirty="0">
                <a:solidFill>
                  <a:srgbClr val="292929"/>
                </a:solidFill>
                <a:effectLst/>
                <a:latin typeface="source-serif-pro"/>
              </a:rPr>
              <a:t>Health Check</a:t>
            </a:r>
            <a:endParaRPr lang="en-US" dirty="0"/>
          </a:p>
        </p:txBody>
      </p:sp>
      <p:sp>
        <p:nvSpPr>
          <p:cNvPr id="25602" name="Content Placeholder 2">
            <a:extLst>
              <a:ext uri="{FF2B5EF4-FFF2-40B4-BE49-F238E27FC236}">
                <a16:creationId xmlns:a16="http://schemas.microsoft.com/office/drawing/2014/main" id="{139CAA4D-0AE5-94C0-E8CF-3316E2ABC709}"/>
              </a:ext>
            </a:extLst>
          </p:cNvPr>
          <p:cNvSpPr>
            <a:spLocks noGrp="1"/>
          </p:cNvSpPr>
          <p:nvPr>
            <p:ph idx="1"/>
          </p:nvPr>
        </p:nvSpPr>
        <p:spPr>
          <a:xfrm>
            <a:off x="363538" y="720725"/>
            <a:ext cx="8170862" cy="4460875"/>
          </a:xfrm>
        </p:spPr>
        <p:txBody>
          <a:bodyPr/>
          <a:lstStyle/>
          <a:p>
            <a:pPr marL="342900" indent="-342900">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Sometimes a service instance can be incapable of handling requests yet still be running. </a:t>
            </a:r>
          </a:p>
          <a:p>
            <a:pPr marL="342900" indent="-342900">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They might have ran out of database connections. Whenever this occurs, the monitoring system should generate a alert. </a:t>
            </a:r>
          </a:p>
          <a:p>
            <a:pPr marL="342900" indent="-342900">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Also, the load balancer or service registry should not route requests to the failed service instance.</a:t>
            </a:r>
          </a:p>
          <a:p>
            <a:pPr marL="342900"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A service has an health check API endpoint (e.g. HTTP /health) that returns the health of the service. </a:t>
            </a:r>
          </a:p>
          <a:p>
            <a:pPr marL="342900"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The API endpoint handler performs various checks </a:t>
            </a:r>
            <a:r>
              <a:rPr lang="en-US" altLang="en-US" sz="2000" dirty="0" err="1">
                <a:latin typeface="Calibri" panose="020F0502020204030204" pitchFamily="34" charset="0"/>
                <a:cs typeface="Calibri" panose="020F0502020204030204" pitchFamily="34" charset="0"/>
              </a:rPr>
              <a:t>e.g</a:t>
            </a:r>
            <a:r>
              <a:rPr lang="en-US" altLang="en-US" sz="2000" dirty="0">
                <a:latin typeface="Calibri" panose="020F0502020204030204" pitchFamily="34" charset="0"/>
                <a:cs typeface="Calibri" panose="020F0502020204030204" pitchFamily="34" charset="0"/>
              </a:rPr>
              <a:t>: status of DB connections, disk space or any application specific logic</a:t>
            </a:r>
          </a:p>
        </p:txBody>
      </p:sp>
    </p:spTree>
    <p:extLst>
      <p:ext uri="{BB962C8B-B14F-4D97-AF65-F5344CB8AC3E}">
        <p14:creationId xmlns:p14="http://schemas.microsoft.com/office/powerpoint/2010/main" val="2780983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AC37E-C3EE-4334-D846-89C3EF2EE2D6}"/>
              </a:ext>
            </a:extLst>
          </p:cNvPr>
          <p:cNvSpPr>
            <a:spLocks noGrp="1"/>
          </p:cNvSpPr>
          <p:nvPr>
            <p:ph type="title"/>
          </p:nvPr>
        </p:nvSpPr>
        <p:spPr>
          <a:xfrm>
            <a:off x="184150" y="133350"/>
            <a:ext cx="8820150" cy="554038"/>
          </a:xfrm>
        </p:spPr>
        <p:txBody>
          <a:bodyPr/>
          <a:lstStyle/>
          <a:p>
            <a:pPr>
              <a:defRPr/>
            </a:pPr>
            <a:r>
              <a:rPr lang="en-IN" b="1" i="0" dirty="0">
                <a:solidFill>
                  <a:srgbClr val="292929"/>
                </a:solidFill>
                <a:effectLst/>
                <a:latin typeface="source-serif-pro"/>
              </a:rPr>
              <a:t>Distributed Tracing Pattern</a:t>
            </a:r>
            <a:endParaRPr lang="en-US" dirty="0"/>
          </a:p>
        </p:txBody>
      </p:sp>
      <p:sp>
        <p:nvSpPr>
          <p:cNvPr id="25602" name="Content Placeholder 2">
            <a:extLst>
              <a:ext uri="{FF2B5EF4-FFF2-40B4-BE49-F238E27FC236}">
                <a16:creationId xmlns:a16="http://schemas.microsoft.com/office/drawing/2014/main" id="{139CAA4D-0AE5-94C0-E8CF-3316E2ABC709}"/>
              </a:ext>
            </a:extLst>
          </p:cNvPr>
          <p:cNvSpPr>
            <a:spLocks noGrp="1"/>
          </p:cNvSpPr>
          <p:nvPr>
            <p:ph idx="1"/>
          </p:nvPr>
        </p:nvSpPr>
        <p:spPr>
          <a:xfrm>
            <a:off x="363538" y="720725"/>
            <a:ext cx="8170862" cy="4460875"/>
          </a:xfrm>
        </p:spPr>
        <p:txBody>
          <a:bodyPr/>
          <a:lstStyle/>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Requests often span multiple services. Each service handles a request by performing one or more operations, e.g. database queries, publishes messages, etc.</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record information (e.g. start time, end time) about the work (e.g. service requests) performed when handling the external request in a centralized service. This can be done by:</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Assigns each external request a unique external request id.</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Pass this external request id to all services that are involved in handling the request.</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Include the external request id while logging.</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Records information (e.g. start time, end time) about the requests and operations performed when handling a external request in a centralized service.</a:t>
            </a:r>
          </a:p>
          <a:p>
            <a:pPr marL="342900" indent="-342900">
              <a:buFont typeface="Arial" panose="020B0604020202020204" pitchFamily="34" charset="0"/>
              <a:buChar char="•"/>
            </a:pPr>
            <a:endParaRPr lang="en-IN" sz="2000" b="0" i="0" dirty="0">
              <a:solidFill>
                <a:srgbClr val="333333"/>
              </a:solidFill>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24388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Microservice Tracing</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sz="2000" dirty="0"/>
              <a:t>Microservices architecture involve multiple services which interact with each other. These microservices collaborate with each other</a:t>
            </a:r>
          </a:p>
          <a:p>
            <a:pPr marL="342900" indent="-342900">
              <a:buFont typeface="Arial" charset="0"/>
              <a:buChar char="•"/>
            </a:pPr>
            <a:r>
              <a:rPr lang="en-US" altLang="en-US" sz="2000" dirty="0"/>
              <a:t>If suppose during such calls there are some issues like exception has occurred. Or may be there are latency issues due to a particular service taking more than expected time. How do we identify where the issue is occurring.</a:t>
            </a:r>
          </a:p>
          <a:p>
            <a:pPr marL="342900" indent="-342900">
              <a:buFont typeface="Arial" charset="0"/>
              <a:buChar char="•"/>
            </a:pPr>
            <a:r>
              <a:rPr lang="en-US" altLang="en-US" sz="2000" dirty="0"/>
              <a:t>In regular project we would have used logging to analyze the logs to know more about occurred exceptions and also performance timing. But since microservices involves multiple services we cannot use regular logging. Each Service will be having its own separate logs.</a:t>
            </a:r>
          </a:p>
        </p:txBody>
      </p:sp>
      <p:pic>
        <p:nvPicPr>
          <p:cNvPr id="3" name="Picture 2">
            <a:extLst>
              <a:ext uri="{FF2B5EF4-FFF2-40B4-BE49-F238E27FC236}">
                <a16:creationId xmlns:a16="http://schemas.microsoft.com/office/drawing/2014/main" id="{A559E520-9612-6B4C-ABB9-1186B92FB60A}"/>
              </a:ext>
            </a:extLst>
          </p:cNvPr>
          <p:cNvPicPr>
            <a:picLocks noChangeAspect="1"/>
          </p:cNvPicPr>
          <p:nvPr/>
        </p:nvPicPr>
        <p:blipFill>
          <a:blip r:embed="rId3"/>
          <a:stretch>
            <a:fillRect/>
          </a:stretch>
        </p:blipFill>
        <p:spPr>
          <a:xfrm>
            <a:off x="1524000" y="3702050"/>
            <a:ext cx="5759759" cy="2927350"/>
          </a:xfrm>
          <a:prstGeom prst="rect">
            <a:avLst/>
          </a:prstGeom>
        </p:spPr>
      </p:pic>
    </p:spTree>
    <p:extLst>
      <p:ext uri="{BB962C8B-B14F-4D97-AF65-F5344CB8AC3E}">
        <p14:creationId xmlns:p14="http://schemas.microsoft.com/office/powerpoint/2010/main" val="1719163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MS Communication</a:t>
            </a:r>
          </a:p>
        </p:txBody>
      </p:sp>
      <p:pic>
        <p:nvPicPr>
          <p:cNvPr id="3" name="Picture 2">
            <a:extLst>
              <a:ext uri="{FF2B5EF4-FFF2-40B4-BE49-F238E27FC236}">
                <a16:creationId xmlns:a16="http://schemas.microsoft.com/office/drawing/2014/main" id="{C9939A2B-5C07-AD4C-A67A-4291D8708077}"/>
              </a:ext>
            </a:extLst>
          </p:cNvPr>
          <p:cNvPicPr>
            <a:picLocks noChangeAspect="1"/>
          </p:cNvPicPr>
          <p:nvPr/>
        </p:nvPicPr>
        <p:blipFill>
          <a:blip r:embed="rId3"/>
          <a:stretch>
            <a:fillRect/>
          </a:stretch>
        </p:blipFill>
        <p:spPr>
          <a:xfrm>
            <a:off x="1577256" y="1066800"/>
            <a:ext cx="6803366" cy="4267200"/>
          </a:xfrm>
          <a:prstGeom prst="rect">
            <a:avLst/>
          </a:prstGeom>
        </p:spPr>
      </p:pic>
    </p:spTree>
    <p:extLst>
      <p:ext uri="{BB962C8B-B14F-4D97-AF65-F5344CB8AC3E}">
        <p14:creationId xmlns:p14="http://schemas.microsoft.com/office/powerpoint/2010/main" val="134412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Microservice Observability</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lnSpcReduction="10000"/>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ability to observe all the behaviors be it a success, failure, or exception.</a:t>
            </a:r>
          </a:p>
          <a:p>
            <a:pPr marL="342900" indent="-342900">
              <a:buFont typeface="Arial" charset="0"/>
              <a:buChar char="•"/>
            </a:pPr>
            <a:r>
              <a:rPr lang="en-US" altLang="en-US" sz="2400" dirty="0"/>
              <a:t>This is useful during debugging when lots of underlying systems are involved and the application becomes slow in any particular situation. </a:t>
            </a:r>
          </a:p>
          <a:p>
            <a:pPr marL="342900" indent="-342900">
              <a:buFont typeface="Arial" charset="0"/>
              <a:buChar char="•"/>
            </a:pPr>
            <a:r>
              <a:rPr lang="en-US" altLang="en-US" sz="2400" dirty="0"/>
              <a:t>In such case, we first need to identify see which underlying service is actually slow. </a:t>
            </a:r>
          </a:p>
          <a:p>
            <a:pPr marL="342900" indent="-342900">
              <a:buFont typeface="Arial" charset="0"/>
              <a:buChar char="•"/>
            </a:pPr>
            <a:r>
              <a:rPr lang="en-US" altLang="en-US" sz="2400" dirty="0"/>
              <a:t>Once the slow service is identified, we can work to fix that issue. </a:t>
            </a:r>
          </a:p>
          <a:p>
            <a:pPr marL="342900" indent="-342900">
              <a:buFont typeface="Arial" charset="0"/>
              <a:buChar char="•"/>
            </a:pPr>
            <a:r>
              <a:rPr lang="en-US" altLang="en-US" sz="2400" dirty="0"/>
              <a:t>Distributed tracing helps in identifying that slow component among in the ecosystem</a:t>
            </a:r>
          </a:p>
          <a:p>
            <a:pPr marL="342900" indent="-342900">
              <a:buFont typeface="Arial" charset="0"/>
              <a:buChar char="•"/>
            </a:pPr>
            <a:r>
              <a:rPr lang="en-US" sz="2400" dirty="0">
                <a:solidFill>
                  <a:schemeClr val="tx1"/>
                </a:solidFill>
              </a:rPr>
              <a:t>If you are troubleshooting latency problems or errors in ecosystem, you can filter or sort all traces based on the application, length of trace, annotation, or timestamp. By analyzing these traces, you can decide which components are not performing as per expectations, and you can fix them.</a:t>
            </a:r>
            <a:endParaRPr lang="en-US" altLang="en-US" sz="2400" dirty="0"/>
          </a:p>
          <a:p>
            <a:pPr marL="342900" indent="-342900">
              <a:buFont typeface="Arial" charset="0"/>
              <a:buChar char="•"/>
            </a:pPr>
            <a:endParaRPr lang="en-US" altLang="en-US" sz="2200" dirty="0"/>
          </a:p>
        </p:txBody>
      </p:sp>
    </p:spTree>
    <p:extLst>
      <p:ext uri="{BB962C8B-B14F-4D97-AF65-F5344CB8AC3E}">
        <p14:creationId xmlns:p14="http://schemas.microsoft.com/office/powerpoint/2010/main" val="2462675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Concepts of Microservice Observability</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Metrics:- Stats around the microservices to understand what happened around it over a period of time.</a:t>
            </a:r>
          </a:p>
          <a:p>
            <a:pPr marL="342900" indent="-342900">
              <a:buFont typeface="Arial" charset="0"/>
              <a:buChar char="•"/>
            </a:pPr>
            <a:r>
              <a:rPr lang="en-US" altLang="en-US" sz="2200" dirty="0"/>
              <a:t>Logging:- They help in analyzing what is happing around the system whether the requests are successful, failure, or exception.</a:t>
            </a:r>
          </a:p>
          <a:p>
            <a:pPr marL="342900" indent="-342900">
              <a:buFont typeface="Arial" charset="0"/>
              <a:buChar char="•"/>
            </a:pPr>
            <a:r>
              <a:rPr lang="en-US" altLang="en-US" sz="2200" dirty="0"/>
              <a:t>Tracing:- In a microservice ecosystem, a workflow/request can talk to multiple services. So tracing helps us to track the workflow in a productive way.</a:t>
            </a:r>
          </a:p>
        </p:txBody>
      </p:sp>
    </p:spTree>
    <p:extLst>
      <p:ext uri="{BB962C8B-B14F-4D97-AF65-F5344CB8AC3E}">
        <p14:creationId xmlns:p14="http://schemas.microsoft.com/office/powerpoint/2010/main" val="2437360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Data Collaboration</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1705651007"/>
      </p:ext>
    </p:extLst>
  </p:cSld>
  <p:clrMapOvr>
    <a:masterClrMapping/>
  </p:clrMapOvr>
  <p:transition spd="slow">
    <p:circl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Aggregator Pattern</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5181600"/>
          </a:xfrm>
        </p:spPr>
        <p:txBody>
          <a:bodyPr/>
          <a:lstStyle/>
          <a:p>
            <a:pPr marL="342900" indent="-342900">
              <a:buFont typeface="Arial" panose="020B0604020202020204" pitchFamily="34" charset="0"/>
              <a:buChar char="•"/>
            </a:pPr>
            <a:r>
              <a:rPr lang="en-IN" sz="2000" dirty="0">
                <a:solidFill>
                  <a:srgbClr val="4A4A4A"/>
                </a:solidFill>
                <a:latin typeface="Calibri" panose="020F0502020204030204" pitchFamily="34" charset="0"/>
                <a:cs typeface="Calibri" panose="020F0502020204030204" pitchFamily="34" charset="0"/>
              </a:rPr>
              <a:t>A</a:t>
            </a:r>
            <a:r>
              <a:rPr lang="en-IN" sz="2000" b="0" i="0" dirty="0">
                <a:solidFill>
                  <a:srgbClr val="4A4A4A"/>
                </a:solidFill>
                <a:effectLst/>
                <a:latin typeface="Calibri" panose="020F0502020204030204" pitchFamily="34" charset="0"/>
                <a:cs typeface="Calibri" panose="020F0502020204030204" pitchFamily="34" charset="0"/>
              </a:rPr>
              <a:t>ggregator refers to a website or program that collects related items of data and displays them</a:t>
            </a:r>
          </a:p>
          <a:p>
            <a:pPr marL="342900" indent="-342900">
              <a:buFont typeface="Arial" panose="020B0604020202020204" pitchFamily="34" charset="0"/>
              <a:buChar char="•"/>
            </a:pPr>
            <a:r>
              <a:rPr lang="en-IN" sz="2000" dirty="0">
                <a:solidFill>
                  <a:srgbClr val="4A4A4A"/>
                </a:solidFill>
                <a:latin typeface="Calibri" panose="020F0502020204030204" pitchFamily="34" charset="0"/>
                <a:cs typeface="Calibri" panose="020F0502020204030204" pitchFamily="34" charset="0"/>
              </a:rPr>
              <a:t>I</a:t>
            </a:r>
            <a:r>
              <a:rPr lang="en-IN" sz="2000" b="0" i="0" dirty="0">
                <a:solidFill>
                  <a:srgbClr val="4A4A4A"/>
                </a:solidFill>
                <a:effectLst/>
                <a:latin typeface="Calibri" panose="020F0502020204030204" pitchFamily="34" charset="0"/>
                <a:cs typeface="Calibri" panose="020F0502020204030204" pitchFamily="34" charset="0"/>
              </a:rPr>
              <a:t>n microservices the Aggregator Design Pattern is a service that receives a request, then makes requests of multiple services, combines the results and responds to the initiating request.</a:t>
            </a:r>
          </a:p>
          <a:p>
            <a:pPr marL="342900" indent="-342900" algn="l">
              <a:buFont typeface="Arial" panose="020B0604020202020204" pitchFamily="34" charset="0"/>
              <a:buChar char="•"/>
            </a:pPr>
            <a:r>
              <a:rPr lang="en-IN" sz="2000" b="0" i="0" dirty="0">
                <a:solidFill>
                  <a:srgbClr val="4A4A4A"/>
                </a:solidFill>
                <a:effectLst/>
                <a:latin typeface="Calibri" panose="020F0502020204030204" pitchFamily="34" charset="0"/>
                <a:cs typeface="Calibri" panose="020F0502020204030204" pitchFamily="34" charset="0"/>
              </a:rPr>
              <a:t>This pattern proves to be beneficial when you need an output by combining data from multiple services</a:t>
            </a:r>
          </a:p>
          <a:p>
            <a:pPr marL="342900" indent="-342900">
              <a:buFont typeface="Arial" panose="020B0604020202020204" pitchFamily="34" charset="0"/>
              <a:buChar char="•"/>
            </a:pPr>
            <a:r>
              <a:rPr lang="en-IN" sz="2000" i="0" dirty="0">
                <a:solidFill>
                  <a:srgbClr val="323232"/>
                </a:solidFill>
                <a:effectLst/>
                <a:latin typeface="Calibri" panose="020F0502020204030204" pitchFamily="34" charset="0"/>
                <a:cs typeface="Calibri" panose="020F0502020204030204" pitchFamily="34" charset="0"/>
              </a:rPr>
              <a:t>It is based on the DRY principle. Based on this principle, you can abstract the logic into a composite microservices and aggregate that particular business logic into one service.</a:t>
            </a:r>
          </a:p>
          <a:p>
            <a:pPr marL="342900" indent="-342900">
              <a:buFont typeface="Arial" panose="020B0604020202020204" pitchFamily="34" charset="0"/>
              <a:buChar char="•"/>
            </a:pPr>
            <a:r>
              <a:rPr lang="en-IN" sz="2000" i="0" dirty="0">
                <a:solidFill>
                  <a:srgbClr val="323232"/>
                </a:solidFill>
                <a:effectLst/>
                <a:latin typeface="Calibri" panose="020F0502020204030204" pitchFamily="34" charset="0"/>
                <a:cs typeface="Calibri" panose="020F0502020204030204" pitchFamily="34" charset="0"/>
              </a:rPr>
              <a:t>there are 3 ways to implement it within Microservices application.</a:t>
            </a:r>
          </a:p>
          <a:p>
            <a:pPr marL="1085850" lvl="1" indent="-342900">
              <a:buFont typeface="Arial" panose="020B0604020202020204" pitchFamily="34" charset="0"/>
              <a:buChar char="•"/>
            </a:pPr>
            <a:r>
              <a:rPr lang="en-IN" sz="2000" i="0" dirty="0">
                <a:solidFill>
                  <a:srgbClr val="323232"/>
                </a:solidFill>
                <a:effectLst/>
                <a:latin typeface="Calibri" panose="020F0502020204030204" pitchFamily="34" charset="0"/>
                <a:cs typeface="Calibri" panose="020F0502020204030204" pitchFamily="34" charset="0"/>
              </a:rPr>
              <a:t>Scatter Gather Pattern</a:t>
            </a:r>
          </a:p>
          <a:p>
            <a:pPr marL="1085850" lvl="1" indent="-342900">
              <a:buFont typeface="Arial" panose="020B0604020202020204" pitchFamily="34" charset="0"/>
              <a:buChar char="•"/>
            </a:pPr>
            <a:r>
              <a:rPr lang="en-IN" sz="2000" i="0" dirty="0">
                <a:solidFill>
                  <a:srgbClr val="323232"/>
                </a:solidFill>
                <a:effectLst/>
                <a:latin typeface="Calibri" panose="020F0502020204030204" pitchFamily="34" charset="0"/>
                <a:cs typeface="Calibri" panose="020F0502020204030204" pitchFamily="34" charset="0"/>
              </a:rPr>
              <a:t>Chained Pattern</a:t>
            </a:r>
          </a:p>
          <a:p>
            <a:pPr marL="1085850" lvl="1" indent="-342900">
              <a:buFont typeface="Arial" panose="020B0604020202020204" pitchFamily="34" charset="0"/>
              <a:buChar char="•"/>
            </a:pPr>
            <a:r>
              <a:rPr lang="en-IN" sz="2000" i="0" dirty="0">
                <a:solidFill>
                  <a:srgbClr val="323232"/>
                </a:solidFill>
                <a:effectLst/>
                <a:latin typeface="Calibri" panose="020F0502020204030204" pitchFamily="34" charset="0"/>
                <a:cs typeface="Calibri" panose="020F0502020204030204" pitchFamily="34" charset="0"/>
              </a:rPr>
              <a:t>Branch Pattern</a:t>
            </a:r>
          </a:p>
          <a:p>
            <a:pPr marL="342900" indent="-342900">
              <a:buFont typeface="Arial" panose="020B0604020202020204" pitchFamily="34" charset="0"/>
              <a:buChar char="•"/>
            </a:pPr>
            <a:endParaRPr lang="en-IN" sz="2000" i="0" dirty="0">
              <a:solidFill>
                <a:srgbClr val="323232"/>
              </a:solidFill>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IN" sz="2000" i="0" dirty="0">
              <a:solidFill>
                <a:srgbClr val="323232"/>
              </a:solidFill>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IN" sz="2000" i="0" dirty="0">
              <a:solidFill>
                <a:srgbClr val="323232"/>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80201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Scatter Gather Pattern</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5181600"/>
          </a:xfrm>
        </p:spPr>
        <p:txBody>
          <a:bodyPr/>
          <a:lstStyle/>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This pattern is ideal for requesting responses from multiple parties, then aggregating and processing that data.</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It is a composite pattern that illustrates how to “broadcast a message to multiple recipients and re-aggregate the responses back into a single message</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In this pattern, parallel  calls happen to microservices and the response from all the services is collected and send back</a:t>
            </a:r>
          </a:p>
        </p:txBody>
      </p:sp>
    </p:spTree>
    <p:extLst>
      <p:ext uri="{BB962C8B-B14F-4D97-AF65-F5344CB8AC3E}">
        <p14:creationId xmlns:p14="http://schemas.microsoft.com/office/powerpoint/2010/main" val="1748439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Chained Pattern</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6172200"/>
          </a:xfrm>
        </p:spPr>
        <p:txBody>
          <a:bodyPr/>
          <a:lstStyle/>
          <a:p>
            <a:pPr marL="342900" indent="-342900" algn="l">
              <a:buFont typeface="Arial" panose="020B0604020202020204" pitchFamily="34" charset="0"/>
              <a:buChar char="•"/>
            </a:pPr>
            <a:r>
              <a:rPr lang="en-IN" sz="2000" dirty="0">
                <a:latin typeface="Calibri" panose="020F0502020204030204" pitchFamily="34" charset="0"/>
                <a:cs typeface="Calibri" panose="020F0502020204030204" pitchFamily="34" charset="0"/>
              </a:rPr>
              <a:t>T</a:t>
            </a:r>
            <a:r>
              <a:rPr lang="en-IN" sz="2000" b="0" i="0" dirty="0">
                <a:effectLst/>
                <a:latin typeface="Calibri" panose="020F0502020204030204" pitchFamily="34" charset="0"/>
                <a:cs typeface="Calibri" panose="020F0502020204030204" pitchFamily="34" charset="0"/>
              </a:rPr>
              <a:t>he request from the client is received by Service A, which is then communicating with Service B, which in turn may be communicating with Service C. </a:t>
            </a:r>
          </a:p>
          <a:p>
            <a:pPr marL="342900" indent="-342900" algn="l">
              <a:buFont typeface="Arial" panose="020B0604020202020204" pitchFamily="34" charset="0"/>
              <a:buChar char="•"/>
            </a:pPr>
            <a:r>
              <a:rPr lang="en-IN" sz="2000" b="0" i="0" dirty="0">
                <a:effectLst/>
                <a:latin typeface="Calibri" panose="020F0502020204030204" pitchFamily="34" charset="0"/>
                <a:cs typeface="Calibri" panose="020F0502020204030204" pitchFamily="34" charset="0"/>
              </a:rPr>
              <a:t>Chained microservice design pattern produce a single consolidated response to the request.</a:t>
            </a:r>
          </a:p>
          <a:p>
            <a:pPr marL="342900" indent="-342900">
              <a:buFont typeface="Arial" panose="020B0604020202020204" pitchFamily="34" charset="0"/>
              <a:buChar char="•"/>
            </a:pPr>
            <a:r>
              <a:rPr lang="en-IN" sz="2000" i="0" dirty="0">
                <a:solidFill>
                  <a:srgbClr val="323232"/>
                </a:solidFill>
                <a:effectLst/>
                <a:latin typeface="Calibri" panose="020F0502020204030204" pitchFamily="34" charset="0"/>
                <a:cs typeface="Calibri" panose="020F0502020204030204" pitchFamily="34" charset="0"/>
              </a:rPr>
              <a:t> the client is blocked until the complete chain of request/response, i.e. </a:t>
            </a:r>
            <a:r>
              <a:rPr lang="en-IN" sz="2000" i="0" dirty="0" err="1">
                <a:solidFill>
                  <a:srgbClr val="323232"/>
                </a:solidFill>
                <a:effectLst/>
                <a:latin typeface="Calibri" panose="020F0502020204030204" pitchFamily="34" charset="0"/>
                <a:cs typeface="Calibri" panose="020F0502020204030204" pitchFamily="34" charset="0"/>
              </a:rPr>
              <a:t>ServiceA</a:t>
            </a:r>
            <a:r>
              <a:rPr lang="en-IN" sz="2000" i="0" dirty="0">
                <a:solidFill>
                  <a:srgbClr val="323232"/>
                </a:solidFill>
                <a:effectLst/>
                <a:latin typeface="Calibri" panose="020F0502020204030204" pitchFamily="34" charset="0"/>
                <a:cs typeface="Calibri" panose="020F0502020204030204" pitchFamily="34" charset="0"/>
              </a:rPr>
              <a:t> calling </a:t>
            </a:r>
            <a:r>
              <a:rPr lang="en-IN" sz="2000" i="0" dirty="0" err="1">
                <a:solidFill>
                  <a:srgbClr val="323232"/>
                </a:solidFill>
                <a:effectLst/>
                <a:latin typeface="Calibri" panose="020F0502020204030204" pitchFamily="34" charset="0"/>
                <a:cs typeface="Calibri" panose="020F0502020204030204" pitchFamily="34" charset="0"/>
              </a:rPr>
              <a:t>ServiceB</a:t>
            </a:r>
            <a:r>
              <a:rPr lang="en-IN" sz="2000" i="0" dirty="0">
                <a:solidFill>
                  <a:srgbClr val="323232"/>
                </a:solidFill>
                <a:effectLst/>
                <a:latin typeface="Calibri" panose="020F0502020204030204" pitchFamily="34" charset="0"/>
                <a:cs typeface="Calibri" panose="020F0502020204030204" pitchFamily="34" charset="0"/>
              </a:rPr>
              <a:t> and </a:t>
            </a:r>
            <a:r>
              <a:rPr lang="en-IN" sz="2000" i="0" dirty="0" err="1">
                <a:solidFill>
                  <a:srgbClr val="323232"/>
                </a:solidFill>
                <a:effectLst/>
                <a:latin typeface="Calibri" panose="020F0502020204030204" pitchFamily="34" charset="0"/>
                <a:cs typeface="Calibri" panose="020F0502020204030204" pitchFamily="34" charset="0"/>
              </a:rPr>
              <a:t>ServiceB</a:t>
            </a:r>
            <a:r>
              <a:rPr lang="en-IN" sz="2000" i="0" dirty="0">
                <a:solidFill>
                  <a:srgbClr val="323232"/>
                </a:solidFill>
                <a:effectLst/>
                <a:latin typeface="Calibri" panose="020F0502020204030204" pitchFamily="34" charset="0"/>
                <a:cs typeface="Calibri" panose="020F0502020204030204" pitchFamily="34" charset="0"/>
              </a:rPr>
              <a:t> calling </a:t>
            </a:r>
            <a:r>
              <a:rPr lang="en-IN" sz="2000" i="0" dirty="0" err="1">
                <a:solidFill>
                  <a:srgbClr val="323232"/>
                </a:solidFill>
                <a:effectLst/>
                <a:latin typeface="Calibri" panose="020F0502020204030204" pitchFamily="34" charset="0"/>
                <a:cs typeface="Calibri" panose="020F0502020204030204" pitchFamily="34" charset="0"/>
              </a:rPr>
              <a:t>ServiceC</a:t>
            </a:r>
            <a:r>
              <a:rPr lang="en-IN" sz="2000" i="0" dirty="0">
                <a:solidFill>
                  <a:srgbClr val="323232"/>
                </a:solidFill>
                <a:effectLst/>
                <a:latin typeface="Calibri" panose="020F0502020204030204" pitchFamily="34" charset="0"/>
                <a:cs typeface="Calibri" panose="020F0502020204030204" pitchFamily="34" charset="0"/>
              </a:rPr>
              <a:t>, is completed</a:t>
            </a:r>
          </a:p>
          <a:p>
            <a:pPr marL="342900" indent="-342900">
              <a:buFont typeface="Arial" panose="020B0604020202020204" pitchFamily="34" charset="0"/>
              <a:buChar char="•"/>
            </a:pPr>
            <a:r>
              <a:rPr lang="en-IN" sz="2000" dirty="0">
                <a:solidFill>
                  <a:srgbClr val="323232"/>
                </a:solidFill>
                <a:latin typeface="Calibri" panose="020F0502020204030204" pitchFamily="34" charset="0"/>
                <a:cs typeface="Calibri" panose="020F0502020204030204" pitchFamily="34" charset="0"/>
              </a:rPr>
              <a:t>Do not make the chain long</a:t>
            </a:r>
            <a:endParaRPr lang="en-IN" sz="2000" i="0" dirty="0">
              <a:solidFill>
                <a:srgbClr val="323232"/>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28261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042E98-CEDF-6EFA-F5B5-E1D48E45B534}"/>
              </a:ext>
            </a:extLst>
          </p:cNvPr>
          <p:cNvSpPr>
            <a:spLocks noGrp="1"/>
          </p:cNvSpPr>
          <p:nvPr>
            <p:ph type="title"/>
          </p:nvPr>
        </p:nvSpPr>
        <p:spPr>
          <a:xfrm>
            <a:off x="184150" y="133350"/>
            <a:ext cx="8820150" cy="554038"/>
          </a:xfrm>
        </p:spPr>
        <p:txBody>
          <a:bodyPr/>
          <a:lstStyle/>
          <a:p>
            <a:pPr>
              <a:defRPr/>
            </a:pPr>
            <a:r>
              <a:rPr lang="en-US"/>
              <a:t>Topics to be covered</a:t>
            </a:r>
          </a:p>
        </p:txBody>
      </p:sp>
      <p:sp>
        <p:nvSpPr>
          <p:cNvPr id="18434" name="Content Placeholder 5">
            <a:extLst>
              <a:ext uri="{FF2B5EF4-FFF2-40B4-BE49-F238E27FC236}">
                <a16:creationId xmlns:a16="http://schemas.microsoft.com/office/drawing/2014/main" id="{9EE5F9AC-E78E-1249-C1B7-7AF5C25FD29C}"/>
              </a:ext>
            </a:extLst>
          </p:cNvPr>
          <p:cNvSpPr>
            <a:spLocks noGrp="1"/>
          </p:cNvSpPr>
          <p:nvPr>
            <p:ph sz="quarter" idx="1"/>
          </p:nvPr>
        </p:nvSpPr>
        <p:spPr>
          <a:xfrm>
            <a:off x="360363" y="900113"/>
            <a:ext cx="8639175" cy="5264150"/>
          </a:xfrm>
        </p:spPr>
        <p:txBody>
          <a:bodyPr/>
          <a:lstStyle/>
          <a:p>
            <a:pPr marL="342900" indent="-342900">
              <a:buFont typeface="Arial" panose="020B0604020202020204" pitchFamily="34" charset="0"/>
              <a:buChar char="•"/>
            </a:pPr>
            <a:r>
              <a:rPr lang="en-US" altLang="en-US" sz="2200" dirty="0"/>
              <a:t>Logging, Tracing and Metrics</a:t>
            </a:r>
          </a:p>
          <a:p>
            <a:pPr marL="342900" indent="-342900">
              <a:buFont typeface="Arial" panose="020B0604020202020204" pitchFamily="34" charset="0"/>
              <a:buChar char="•"/>
            </a:pPr>
            <a:r>
              <a:rPr lang="en-US" altLang="en-US" sz="2200" dirty="0"/>
              <a:t>Data Collaboration</a:t>
            </a:r>
          </a:p>
          <a:p>
            <a:pPr marL="342900" indent="-342900">
              <a:buFont typeface="Arial" panose="020B0604020202020204" pitchFamily="34" charset="0"/>
              <a:buChar char="•"/>
            </a:pPr>
            <a:r>
              <a:rPr lang="en-US" altLang="en-US" sz="2200" dirty="0"/>
              <a:t>Chain Of responsibility</a:t>
            </a:r>
          </a:p>
          <a:p>
            <a:pPr marL="342900" indent="-342900">
              <a:buFont typeface="Arial" panose="020B0604020202020204" pitchFamily="34" charset="0"/>
              <a:buChar char="•"/>
            </a:pPr>
            <a:r>
              <a:rPr lang="en-US" altLang="en-US" sz="2200" dirty="0"/>
              <a:t>Asynchronous Messaging</a:t>
            </a:r>
          </a:p>
          <a:p>
            <a:pPr marL="342900" indent="-342900">
              <a:buFont typeface="Arial" panose="020B0604020202020204" pitchFamily="34" charset="0"/>
              <a:buChar char="•"/>
            </a:pPr>
            <a:r>
              <a:rPr lang="en-US" altLang="en-US" sz="2200" dirty="0"/>
              <a:t>Data Management</a:t>
            </a:r>
          </a:p>
          <a:p>
            <a:pPr marL="342900" indent="-342900">
              <a:buFont typeface="Arial" panose="020B0604020202020204" pitchFamily="34" charset="0"/>
              <a:buChar char="•"/>
            </a:pPr>
            <a:r>
              <a:rPr lang="en-US" altLang="en-US" sz="2200" dirty="0"/>
              <a:t>Twelve Factor App</a:t>
            </a:r>
          </a:p>
          <a:p>
            <a:pPr marL="342900" indent="-342900">
              <a:buFont typeface="Arial" panose="020B0604020202020204" pitchFamily="34" charset="0"/>
              <a:buChar char="•"/>
            </a:pPr>
            <a:r>
              <a:rPr lang="en-US" altLang="en-US" sz="2200" dirty="0"/>
              <a:t>Hexagonal pattern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Branch Pattern</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6172200"/>
          </a:xfrm>
        </p:spPr>
        <p:txBody>
          <a:bodyPr/>
          <a:lstStyle/>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This microservices pattern is a mix of Aggregator and Chain design patterns, that allows simultaneous request or response from two or more independent microservices.</a:t>
            </a:r>
          </a:p>
          <a:p>
            <a:pPr marL="342900" indent="-342900">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It extends the Aggregator Pattern and provides the flexibility to produce responses from multiple chains or single chain. This design pattern comes handy when you need to convert a large monolithic application into a microservices application.</a:t>
            </a:r>
          </a:p>
          <a:p>
            <a:pPr marL="342900" indent="-342900" algn="l">
              <a:buFont typeface="Arial" panose="020B0604020202020204" pitchFamily="34" charset="0"/>
              <a:buChar char="•"/>
            </a:pPr>
            <a:endParaRPr lang="en-IN" sz="2000" i="0" dirty="0">
              <a:solidFill>
                <a:srgbClr val="000000"/>
              </a:solidFill>
              <a:effectLst/>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4CBB28C4-D5F6-6A64-E450-CBC7F0A63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00400"/>
            <a:ext cx="4800600" cy="333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776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Chain Of Responsibility</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119231413"/>
      </p:ext>
    </p:extLst>
  </p:cSld>
  <p:clrMapOvr>
    <a:masterClrMapping/>
  </p:clrMapOvr>
  <p:transition spd="slow">
    <p:circl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0408-1F67-5E64-F80F-5E1216AA5F1A}"/>
              </a:ext>
            </a:extLst>
          </p:cNvPr>
          <p:cNvSpPr>
            <a:spLocks noGrp="1"/>
          </p:cNvSpPr>
          <p:nvPr>
            <p:ph type="title"/>
          </p:nvPr>
        </p:nvSpPr>
        <p:spPr>
          <a:xfrm>
            <a:off x="184150" y="133350"/>
            <a:ext cx="8820150" cy="554038"/>
          </a:xfrm>
        </p:spPr>
        <p:txBody>
          <a:bodyPr/>
          <a:lstStyle/>
          <a:p>
            <a:pPr>
              <a:defRPr/>
            </a:pPr>
            <a:r>
              <a:rPr lang="en-US" dirty="0"/>
              <a:t>Chain Of Responsibility</a:t>
            </a:r>
          </a:p>
        </p:txBody>
      </p:sp>
      <p:sp>
        <p:nvSpPr>
          <p:cNvPr id="47106" name="Content Placeholder 2">
            <a:extLst>
              <a:ext uri="{FF2B5EF4-FFF2-40B4-BE49-F238E27FC236}">
                <a16:creationId xmlns:a16="http://schemas.microsoft.com/office/drawing/2014/main" id="{C498525B-2F52-AE2E-F06F-F112D21AB56A}"/>
              </a:ext>
            </a:extLst>
          </p:cNvPr>
          <p:cNvSpPr>
            <a:spLocks noGrp="1"/>
          </p:cNvSpPr>
          <p:nvPr>
            <p:ph idx="1"/>
          </p:nvPr>
        </p:nvSpPr>
        <p:spPr>
          <a:xfrm>
            <a:off x="360363" y="838200"/>
            <a:ext cx="8250237" cy="5181600"/>
          </a:xfrm>
        </p:spPr>
        <p:txBody>
          <a:bodyPr/>
          <a:lstStyle/>
          <a:p>
            <a:pPr marL="342900" indent="-342900">
              <a:buFont typeface="Arial" panose="020B0604020202020204" pitchFamily="34" charset="0"/>
              <a:buChar char="•"/>
            </a:pPr>
            <a:r>
              <a:rPr lang="en-IN" sz="2000" b="0" i="0" dirty="0">
                <a:solidFill>
                  <a:srgbClr val="444444"/>
                </a:solidFill>
                <a:effectLst/>
                <a:latin typeface="Calibri" panose="020F0502020204030204" pitchFamily="34" charset="0"/>
                <a:cs typeface="Calibri" panose="020F0502020204030204" pitchFamily="34" charset="0"/>
              </a:rPr>
              <a:t>The Chain of Responsibility pattern avoids coupling the sender of a request to the receiver by giving more than one object a chance to handle the request.</a:t>
            </a:r>
          </a:p>
          <a:p>
            <a:pPr marL="342900" indent="-342900">
              <a:buFont typeface="Arial" panose="020B0604020202020204" pitchFamily="34" charset="0"/>
              <a:buChar char="•"/>
            </a:pPr>
            <a:r>
              <a:rPr lang="en-IN" sz="2000" b="0" i="0" dirty="0">
                <a:solidFill>
                  <a:srgbClr val="444444"/>
                </a:solidFill>
                <a:effectLst/>
                <a:latin typeface="Calibri" panose="020F0502020204030204" pitchFamily="34" charset="0"/>
                <a:cs typeface="Calibri" panose="020F0502020204030204" pitchFamily="34" charset="0"/>
              </a:rPr>
              <a:t>All these services use synchronous HTTP request or response for messaging. Also, until the request passes through all the services and the respective responses are generated, the client doesn’t get any output</a:t>
            </a:r>
          </a:p>
          <a:p>
            <a:pPr marL="342900" indent="-342900">
              <a:buFont typeface="Arial" panose="020B0604020202020204" pitchFamily="34" charset="0"/>
              <a:buChar char="•"/>
            </a:pPr>
            <a:endParaRPr lang="en-IN" sz="2000" b="0" i="0" dirty="0">
              <a:solidFill>
                <a:srgbClr val="444444"/>
              </a:solidFill>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altLang="en-US" sz="2000" dirty="0">
              <a:latin typeface="Calibri" panose="020F0502020204030204" pitchFamily="34" charset="0"/>
              <a:cs typeface="Calibri" panose="020F0502020204030204" pitchFamily="34" charset="0"/>
            </a:endParaRPr>
          </a:p>
        </p:txBody>
      </p:sp>
      <p:pic>
        <p:nvPicPr>
          <p:cNvPr id="2050" name="Picture 2" descr="Chained - Microservices Design Patterns - Edureka">
            <a:extLst>
              <a:ext uri="{FF2B5EF4-FFF2-40B4-BE49-F238E27FC236}">
                <a16:creationId xmlns:a16="http://schemas.microsoft.com/office/drawing/2014/main" id="{88ED5CAB-B99B-4480-133F-1DABAA8AF7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13"/>
          <a:stretch/>
        </p:blipFill>
        <p:spPr bwMode="auto">
          <a:xfrm>
            <a:off x="-13855" y="4648200"/>
            <a:ext cx="9144000" cy="1885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a:latin typeface="Times New Roman" panose="02020603050405020304" pitchFamily="18" charset="0"/>
              </a:rPr>
              <a:t>Asynchronous Messaging</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3766582234"/>
      </p:ext>
    </p:extLst>
  </p:cSld>
  <p:clrMapOvr>
    <a:masterClrMapping/>
  </p:clrMapOvr>
  <p:transition spd="slow">
    <p:circl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2BA4A-C752-AF04-B65B-9A4BDFD6BE5B}"/>
              </a:ext>
            </a:extLst>
          </p:cNvPr>
          <p:cNvSpPr>
            <a:spLocks noGrp="1"/>
          </p:cNvSpPr>
          <p:nvPr>
            <p:ph type="title"/>
          </p:nvPr>
        </p:nvSpPr>
        <p:spPr>
          <a:xfrm>
            <a:off x="184150" y="133350"/>
            <a:ext cx="8820150" cy="554038"/>
          </a:xfrm>
        </p:spPr>
        <p:txBody>
          <a:bodyPr/>
          <a:lstStyle/>
          <a:p>
            <a:pPr>
              <a:defRPr/>
            </a:pPr>
            <a:r>
              <a:rPr lang="en-US" dirty="0"/>
              <a:t>Synchronous </a:t>
            </a:r>
            <a:r>
              <a:rPr lang="en-US" dirty="0" err="1"/>
              <a:t>Messsaging</a:t>
            </a:r>
            <a:endParaRPr lang="en-US" dirty="0"/>
          </a:p>
        </p:txBody>
      </p:sp>
      <p:sp>
        <p:nvSpPr>
          <p:cNvPr id="49154" name="Content Placeholder 2">
            <a:extLst>
              <a:ext uri="{FF2B5EF4-FFF2-40B4-BE49-F238E27FC236}">
                <a16:creationId xmlns:a16="http://schemas.microsoft.com/office/drawing/2014/main" id="{33C63E22-1BE9-10F6-B4B8-28726399CEA5}"/>
              </a:ext>
            </a:extLst>
          </p:cNvPr>
          <p:cNvSpPr>
            <a:spLocks noGrp="1"/>
          </p:cNvSpPr>
          <p:nvPr>
            <p:ph idx="1"/>
          </p:nvPr>
        </p:nvSpPr>
        <p:spPr>
          <a:xfrm>
            <a:off x="360363" y="838200"/>
            <a:ext cx="8250237" cy="381000"/>
          </a:xfrm>
        </p:spPr>
        <p:txBody>
          <a:bodyPr/>
          <a:lstStyle/>
          <a:p>
            <a:pPr marL="342900"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Communication is synchronous when one service sends a request to another service and waits for the response before proceeding further.</a:t>
            </a:r>
          </a:p>
          <a:p>
            <a:pPr marL="342900"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The most common implementation of Sync communication is over HTTP using protocols like REST, </a:t>
            </a:r>
            <a:r>
              <a:rPr lang="en-IN" sz="2000" b="0" i="0" dirty="0" err="1">
                <a:solidFill>
                  <a:srgbClr val="0E0E0E"/>
                </a:solidFill>
                <a:effectLst/>
                <a:latin typeface="Calibri" panose="020F0502020204030204" pitchFamily="34" charset="0"/>
                <a:cs typeface="Calibri" panose="020F0502020204030204" pitchFamily="34" charset="0"/>
              </a:rPr>
              <a:t>GraphQL</a:t>
            </a:r>
            <a:r>
              <a:rPr lang="en-IN" sz="2000" b="0" i="0" dirty="0">
                <a:solidFill>
                  <a:srgbClr val="0E0E0E"/>
                </a:solidFill>
                <a:effectLst/>
                <a:latin typeface="Calibri" panose="020F0502020204030204" pitchFamily="34" charset="0"/>
                <a:cs typeface="Calibri" panose="020F0502020204030204" pitchFamily="34" charset="0"/>
              </a:rPr>
              <a:t>, and </a:t>
            </a:r>
            <a:r>
              <a:rPr lang="en-IN" sz="2000" b="0" i="0" dirty="0" err="1">
                <a:solidFill>
                  <a:srgbClr val="0E0E0E"/>
                </a:solidFill>
                <a:effectLst/>
                <a:latin typeface="Calibri" panose="020F0502020204030204" pitchFamily="34" charset="0"/>
                <a:cs typeface="Calibri" panose="020F0502020204030204" pitchFamily="34" charset="0"/>
              </a:rPr>
              <a:t>gRPC</a:t>
            </a:r>
            <a:r>
              <a:rPr lang="en-IN" sz="2000" b="0" i="0" dirty="0">
                <a:solidFill>
                  <a:srgbClr val="0E0E0E"/>
                </a:solidFill>
                <a:effectLst/>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Advantages of Synchronous Communication</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It is simple and intuitive</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Communication happens in </a:t>
            </a:r>
            <a:r>
              <a:rPr lang="en-IN" sz="2000" b="0" i="0" dirty="0" err="1">
                <a:solidFill>
                  <a:srgbClr val="0E0E0E"/>
                </a:solidFill>
                <a:effectLst/>
                <a:latin typeface="Calibri" panose="020F0502020204030204" pitchFamily="34" charset="0"/>
                <a:cs typeface="Calibri" panose="020F0502020204030204" pitchFamily="34" charset="0"/>
              </a:rPr>
              <a:t>realtime</a:t>
            </a:r>
            <a:endParaRPr lang="en-IN" sz="2000" b="0" i="0" dirty="0">
              <a:solidFill>
                <a:srgbClr val="0E0E0E"/>
              </a:solidFill>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Disadvantages of Synchronous Communication</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Caller is blocked until the response is received</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Servers need to be pro-actively provisioned for peaks</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There is a risk of cascading failures</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The participating services are strongly coupled</a:t>
            </a:r>
          </a:p>
          <a:p>
            <a:pPr marL="342900"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When to use Synchronous Communication</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When you cannot proceed without a response from the other service</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When you want real-time responses</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When it takes less time to compute and respond</a:t>
            </a:r>
          </a:p>
          <a:p>
            <a:pPr marL="342900" indent="-342900">
              <a:buFont typeface="Arial" panose="020B0604020202020204" pitchFamily="34" charset="0"/>
              <a:buChar char="•"/>
            </a:pPr>
            <a:endParaRPr lang="en-IN" sz="2000" b="0" i="0" dirty="0">
              <a:solidFill>
                <a:srgbClr val="0E0E0E"/>
              </a:solidFill>
              <a:effectLst/>
              <a:latin typeface="Calibri" panose="020F0502020204030204" pitchFamily="34" charset="0"/>
              <a:cs typeface="Calibri" panose="020F050202020403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2BA4A-C752-AF04-B65B-9A4BDFD6BE5B}"/>
              </a:ext>
            </a:extLst>
          </p:cNvPr>
          <p:cNvSpPr>
            <a:spLocks noGrp="1"/>
          </p:cNvSpPr>
          <p:nvPr>
            <p:ph type="title"/>
          </p:nvPr>
        </p:nvSpPr>
        <p:spPr>
          <a:xfrm>
            <a:off x="184150" y="133350"/>
            <a:ext cx="8820150" cy="554038"/>
          </a:xfrm>
        </p:spPr>
        <p:txBody>
          <a:bodyPr/>
          <a:lstStyle/>
          <a:p>
            <a:pPr>
              <a:defRPr/>
            </a:pPr>
            <a:r>
              <a:rPr lang="en-US" dirty="0"/>
              <a:t>Asynchronous </a:t>
            </a:r>
            <a:r>
              <a:rPr lang="en-US" dirty="0" err="1"/>
              <a:t>Messsaging</a:t>
            </a:r>
            <a:endParaRPr lang="en-US" dirty="0"/>
          </a:p>
        </p:txBody>
      </p:sp>
      <p:sp>
        <p:nvSpPr>
          <p:cNvPr id="49154" name="Content Placeholder 2">
            <a:extLst>
              <a:ext uri="{FF2B5EF4-FFF2-40B4-BE49-F238E27FC236}">
                <a16:creationId xmlns:a16="http://schemas.microsoft.com/office/drawing/2014/main" id="{33C63E22-1BE9-10F6-B4B8-28726399CEA5}"/>
              </a:ext>
            </a:extLst>
          </p:cNvPr>
          <p:cNvSpPr>
            <a:spLocks noGrp="1"/>
          </p:cNvSpPr>
          <p:nvPr>
            <p:ph idx="1"/>
          </p:nvPr>
        </p:nvSpPr>
        <p:spPr>
          <a:xfrm>
            <a:off x="360363" y="838200"/>
            <a:ext cx="8250237" cy="381000"/>
          </a:xfrm>
        </p:spPr>
        <p:txBody>
          <a:bodyPr/>
          <a:lstStyle/>
          <a:p>
            <a:pPr marL="342900"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All of the services in this type of microservices design pattern can communicate with each other, but they do not have to communicate sequentially</a:t>
            </a:r>
          </a:p>
          <a:p>
            <a:pPr marL="342900"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Async communication is most commonly implemented using a message broker like RabbitMQ, SQS, Kafka, Kinesis, etc.</a:t>
            </a:r>
          </a:p>
          <a:p>
            <a:pPr marL="342900"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Advantages of Asynchronous Communication</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Services do not need to wait for the response and can move on</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Services can handle surges and spikes better</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Servers do not need to be proactively provisioned</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No extra network hop due to Load Balancer</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No request drop due to target service being overwhelmed</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Better control over failures and retires is possible</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Services are truly decoupled</a:t>
            </a:r>
          </a:p>
          <a:p>
            <a:pPr marL="342900" indent="-342900">
              <a:buFont typeface="Arial" panose="020B0604020202020204" pitchFamily="34" charset="0"/>
              <a:buChar char="•"/>
            </a:pPr>
            <a:endParaRPr lang="en-US"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1323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2BA4A-C752-AF04-B65B-9A4BDFD6BE5B}"/>
              </a:ext>
            </a:extLst>
          </p:cNvPr>
          <p:cNvSpPr>
            <a:spLocks noGrp="1"/>
          </p:cNvSpPr>
          <p:nvPr>
            <p:ph type="title"/>
          </p:nvPr>
        </p:nvSpPr>
        <p:spPr>
          <a:xfrm>
            <a:off x="184150" y="133350"/>
            <a:ext cx="8820150" cy="554038"/>
          </a:xfrm>
        </p:spPr>
        <p:txBody>
          <a:bodyPr/>
          <a:lstStyle/>
          <a:p>
            <a:pPr>
              <a:defRPr/>
            </a:pPr>
            <a:r>
              <a:rPr lang="en-US" dirty="0"/>
              <a:t>Asynchronous </a:t>
            </a:r>
            <a:r>
              <a:rPr lang="en-US" dirty="0" err="1"/>
              <a:t>Messsaging</a:t>
            </a:r>
            <a:endParaRPr lang="en-US" dirty="0"/>
          </a:p>
        </p:txBody>
      </p:sp>
      <p:sp>
        <p:nvSpPr>
          <p:cNvPr id="49154" name="Content Placeholder 2">
            <a:extLst>
              <a:ext uri="{FF2B5EF4-FFF2-40B4-BE49-F238E27FC236}">
                <a16:creationId xmlns:a16="http://schemas.microsoft.com/office/drawing/2014/main" id="{33C63E22-1BE9-10F6-B4B8-28726399CEA5}"/>
              </a:ext>
            </a:extLst>
          </p:cNvPr>
          <p:cNvSpPr>
            <a:spLocks noGrp="1"/>
          </p:cNvSpPr>
          <p:nvPr>
            <p:ph idx="1"/>
          </p:nvPr>
        </p:nvSpPr>
        <p:spPr>
          <a:xfrm>
            <a:off x="360363" y="838200"/>
            <a:ext cx="8250237" cy="381000"/>
          </a:xfrm>
        </p:spPr>
        <p:txBody>
          <a:bodyPr/>
          <a:lstStyle/>
          <a:p>
            <a:pPr marL="342900"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Disadvantages of Asynchronous Communication</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Eventual consistency</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Broker could become a </a:t>
            </a:r>
            <a:r>
              <a:rPr lang="en-IN" sz="2000" b="0" i="0" dirty="0" err="1">
                <a:solidFill>
                  <a:srgbClr val="0E0E0E"/>
                </a:solidFill>
                <a:effectLst/>
                <a:latin typeface="Calibri" panose="020F0502020204030204" pitchFamily="34" charset="0"/>
                <a:cs typeface="Calibri" panose="020F0502020204030204" pitchFamily="34" charset="0"/>
              </a:rPr>
              <a:t>SPoF</a:t>
            </a:r>
            <a:endParaRPr lang="en-IN" sz="2000" b="0" i="0" dirty="0">
              <a:solidFill>
                <a:srgbClr val="0E0E0E"/>
              </a:solidFill>
              <a:effectLst/>
              <a:latin typeface="Calibri" panose="020F0502020204030204" pitchFamily="34" charset="0"/>
              <a:cs typeface="Calibri" panose="020F0502020204030204" pitchFamily="34" charset="0"/>
            </a:endParaRP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It is harder to track the flow of the message between services</a:t>
            </a:r>
          </a:p>
          <a:p>
            <a:pPr marL="342900"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When to use Asynchronous Communication</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When delay in processing is okay</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When the job at hand is long-running and takes time to execute</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When multiple services need to react to the same event</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When it is okay for the processing to fail and you are allowed to retry</a:t>
            </a:r>
          </a:p>
          <a:p>
            <a:pPr marL="1085850" lvl="1" indent="-342900">
              <a:buFont typeface="Arial" panose="020B0604020202020204" pitchFamily="34" charset="0"/>
              <a:buChar char="•"/>
            </a:pPr>
            <a:endParaRPr lang="en-IN" sz="2000" dirty="0">
              <a:solidFill>
                <a:srgbClr val="0E0E0E"/>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Asynchronous communication leverages events to facilitate communication between microservices, which is commonly referred to as event-driven communication.</a:t>
            </a:r>
          </a:p>
          <a:p>
            <a:pPr marL="342900" indent="-342900">
              <a:buFont typeface="Arial" panose="020B0604020202020204" pitchFamily="34" charset="0"/>
              <a:buChar char="•"/>
            </a:pPr>
            <a:endParaRPr lang="en-IN" sz="2000" b="0" i="0" dirty="0">
              <a:solidFill>
                <a:srgbClr val="0E0E0E"/>
              </a:solidFill>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01480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Communication Types - Messaging Queue</a:t>
            </a:r>
          </a:p>
        </p:txBody>
      </p:sp>
      <p:sp>
        <p:nvSpPr>
          <p:cNvPr id="43010" name="Content Placeholder 2"/>
          <p:cNvSpPr>
            <a:spLocks noGrp="1"/>
          </p:cNvSpPr>
          <p:nvPr>
            <p:ph idx="1"/>
          </p:nvPr>
        </p:nvSpPr>
        <p:spPr>
          <a:xfrm>
            <a:off x="360363" y="732471"/>
            <a:ext cx="8643937" cy="2239329"/>
          </a:xfrm>
        </p:spPr>
        <p:txBody>
          <a:bodyPr>
            <a:normAutofit/>
          </a:bodyPr>
          <a:lstStyle/>
          <a:p>
            <a:pPr marL="342900" indent="-342900">
              <a:buFont typeface="Arial" charset="0"/>
              <a:buChar char="•"/>
            </a:pPr>
            <a:r>
              <a:rPr lang="en-US" altLang="en-US" sz="2000" dirty="0"/>
              <a:t>Message-based asynchronous communication with a single receiver means there's point-to-point communication that delivers a message to exactly one of the consumers that's reading from the channel, and that the message is processed just once.</a:t>
            </a:r>
          </a:p>
        </p:txBody>
      </p:sp>
      <p:pic>
        <p:nvPicPr>
          <p:cNvPr id="1026" name="Picture 2" descr="A single microservice receiving an asynchronous message">
            <a:extLst>
              <a:ext uri="{FF2B5EF4-FFF2-40B4-BE49-F238E27FC236}">
                <a16:creationId xmlns:a16="http://schemas.microsoft.com/office/drawing/2014/main" id="{172B9811-52CD-793C-CAD4-7084A00472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319102"/>
            <a:ext cx="6858000" cy="3955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057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Communication Types – Publish Subscribe</a:t>
            </a:r>
          </a:p>
        </p:txBody>
      </p:sp>
      <p:sp>
        <p:nvSpPr>
          <p:cNvPr id="43010" name="Content Placeholder 2"/>
          <p:cNvSpPr>
            <a:spLocks noGrp="1"/>
          </p:cNvSpPr>
          <p:nvPr>
            <p:ph idx="1"/>
          </p:nvPr>
        </p:nvSpPr>
        <p:spPr>
          <a:xfrm>
            <a:off x="360363" y="732471"/>
            <a:ext cx="8643937" cy="2239329"/>
          </a:xfrm>
        </p:spPr>
        <p:txBody>
          <a:bodyPr>
            <a:normAutofit/>
          </a:bodyPr>
          <a:lstStyle/>
          <a:p>
            <a:pPr marL="342900" indent="-342900">
              <a:buFont typeface="Arial" charset="0"/>
              <a:buChar char="•"/>
            </a:pPr>
            <a:r>
              <a:rPr lang="en-IN" sz="2000" b="0" i="0" dirty="0">
                <a:solidFill>
                  <a:srgbClr val="292929"/>
                </a:solidFill>
                <a:effectLst/>
                <a:latin typeface="source-serif-pro"/>
              </a:rPr>
              <a:t>In the publish-subscribe system, messages are persisted in a topic. Consumers can subscribe to one or more topics and consume all the messages in that topic.</a:t>
            </a:r>
            <a:endParaRPr lang="en-US" altLang="en-US" sz="2000" dirty="0"/>
          </a:p>
        </p:txBody>
      </p:sp>
      <p:pic>
        <p:nvPicPr>
          <p:cNvPr id="2050" name="Picture 2" descr="Diagram showing asynchronous event-driven communications.">
            <a:extLst>
              <a:ext uri="{FF2B5EF4-FFF2-40B4-BE49-F238E27FC236}">
                <a16:creationId xmlns:a16="http://schemas.microsoft.com/office/drawing/2014/main" id="{EF26521F-FEA5-5C41-53E1-E3EE04495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063169"/>
            <a:ext cx="7162800" cy="364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509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Data Management</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3746502438"/>
      </p:ext>
    </p:extLst>
  </p:cSld>
  <p:clrMapOvr>
    <a:masterClrMapping/>
  </p:clrMapOvr>
  <p:transition spd="slow">
    <p:circl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Observability Patterns</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313428534"/>
      </p:ext>
    </p:extLst>
  </p:cSld>
  <p:clrMapOvr>
    <a:masterClrMapping/>
  </p:clrMapOvr>
  <p:transition spd="slow">
    <p:circl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Database Management Patterns</a:t>
            </a:r>
          </a:p>
        </p:txBody>
      </p:sp>
      <p:sp>
        <p:nvSpPr>
          <p:cNvPr id="43010" name="Content Placeholder 2"/>
          <p:cNvSpPr>
            <a:spLocks noGrp="1"/>
          </p:cNvSpPr>
          <p:nvPr>
            <p:ph idx="1"/>
          </p:nvPr>
        </p:nvSpPr>
        <p:spPr>
          <a:xfrm>
            <a:off x="360363" y="732471"/>
            <a:ext cx="8643937" cy="5439729"/>
          </a:xfrm>
        </p:spPr>
        <p:txBody>
          <a:bodyPr>
            <a:normAutofit/>
          </a:bodyPr>
          <a:lstStyle/>
          <a:p>
            <a:pPr marL="342900" indent="-342900">
              <a:buFont typeface="Arial" charset="0"/>
              <a:buChar char="•"/>
            </a:pPr>
            <a:r>
              <a:rPr lang="en-IN" sz="2000" dirty="0">
                <a:solidFill>
                  <a:srgbClr val="292929"/>
                </a:solidFill>
                <a:latin typeface="Calibri" panose="020F0502020204030204" pitchFamily="34" charset="0"/>
                <a:cs typeface="Calibri" panose="020F0502020204030204" pitchFamily="34" charset="0"/>
              </a:rPr>
              <a:t>M</a:t>
            </a:r>
            <a:r>
              <a:rPr lang="en-IN" sz="2000" b="0" i="0" dirty="0">
                <a:solidFill>
                  <a:srgbClr val="292929"/>
                </a:solidFill>
                <a:effectLst/>
                <a:latin typeface="Calibri" panose="020F0502020204030204" pitchFamily="34" charset="0"/>
                <a:cs typeface="Calibri" panose="020F0502020204030204" pitchFamily="34" charset="0"/>
              </a:rPr>
              <a:t>anaging a microservices database is huge challenging job.</a:t>
            </a:r>
          </a:p>
          <a:p>
            <a:pPr marL="342900" indent="-342900">
              <a:buFont typeface="Arial" charset="0"/>
              <a:buChar char="•"/>
            </a:pPr>
            <a:r>
              <a:rPr lang="en-US" altLang="en-US" sz="2000" dirty="0">
                <a:latin typeface="Calibri" panose="020F0502020204030204" pitchFamily="34" charset="0"/>
                <a:cs typeface="Calibri" panose="020F0502020204030204" pitchFamily="34" charset="0"/>
              </a:rPr>
              <a:t>Microservices should have own data and microservices need to interact and share data with each other. </a:t>
            </a:r>
          </a:p>
          <a:p>
            <a:pPr marL="342900" indent="-342900">
              <a:buFont typeface="Arial" charset="0"/>
              <a:buChar char="•"/>
            </a:pPr>
            <a:r>
              <a:rPr lang="en-US" altLang="en-US" sz="2000" dirty="0">
                <a:latin typeface="Calibri" panose="020F0502020204030204" pitchFamily="34" charset="0"/>
                <a:cs typeface="Calibri" panose="020F0502020204030204" pitchFamily="34" charset="0"/>
              </a:rPr>
              <a:t>When interact or sharing data between microservices, The problem is, you can’t use ACID transactions between distributed systems. That means its challenging to implement queries and transactions that visits to several microservices.</a:t>
            </a:r>
          </a:p>
          <a:p>
            <a:pPr marL="342900" indent="-342900">
              <a:buFont typeface="Arial" charset="0"/>
              <a:buChar char="•"/>
            </a:pPr>
            <a:r>
              <a:rPr lang="en-US" altLang="en-US" sz="2000" dirty="0">
                <a:latin typeface="Calibri" panose="020F0502020204030204" pitchFamily="34" charset="0"/>
                <a:cs typeface="Calibri" panose="020F0502020204030204" pitchFamily="34" charset="0"/>
              </a:rPr>
              <a:t>5 common data-related patterns and 1 anti-pattern;</a:t>
            </a:r>
          </a:p>
          <a:p>
            <a:pPr marL="1085850" lvl="1" indent="-342900">
              <a:buFont typeface="Arial" charset="0"/>
              <a:buChar char="•"/>
            </a:pPr>
            <a:r>
              <a:rPr lang="en-US" altLang="en-US" sz="2000" dirty="0">
                <a:latin typeface="Calibri" panose="020F0502020204030204" pitchFamily="34" charset="0"/>
                <a:cs typeface="Calibri" panose="020F0502020204030204" pitchFamily="34" charset="0"/>
              </a:rPr>
              <a:t>The Database-per-Service pattern</a:t>
            </a:r>
          </a:p>
          <a:p>
            <a:pPr marL="1085850" lvl="1" indent="-342900">
              <a:buFont typeface="Arial" charset="0"/>
              <a:buChar char="•"/>
            </a:pPr>
            <a:r>
              <a:rPr lang="en-US" altLang="en-US" sz="2000" dirty="0">
                <a:latin typeface="Calibri" panose="020F0502020204030204" pitchFamily="34" charset="0"/>
                <a:cs typeface="Calibri" panose="020F0502020204030204" pitchFamily="34" charset="0"/>
              </a:rPr>
              <a:t>The API Composition pattern</a:t>
            </a:r>
          </a:p>
          <a:p>
            <a:pPr marL="1085850" lvl="1" indent="-342900">
              <a:buFont typeface="Arial" charset="0"/>
              <a:buChar char="•"/>
            </a:pPr>
            <a:r>
              <a:rPr lang="en-US" altLang="en-US" sz="2000" dirty="0">
                <a:latin typeface="Calibri" panose="020F0502020204030204" pitchFamily="34" charset="0"/>
                <a:cs typeface="Calibri" panose="020F0502020204030204" pitchFamily="34" charset="0"/>
              </a:rPr>
              <a:t>The CQRS pattern</a:t>
            </a:r>
          </a:p>
          <a:p>
            <a:pPr marL="1085850" lvl="1" indent="-342900">
              <a:buFont typeface="Arial" charset="0"/>
              <a:buChar char="•"/>
            </a:pPr>
            <a:r>
              <a:rPr lang="en-US" altLang="en-US" sz="2000" dirty="0">
                <a:latin typeface="Calibri" panose="020F0502020204030204" pitchFamily="34" charset="0"/>
                <a:cs typeface="Calibri" panose="020F0502020204030204" pitchFamily="34" charset="0"/>
              </a:rPr>
              <a:t>The Event Sourcing pattern</a:t>
            </a:r>
          </a:p>
          <a:p>
            <a:pPr marL="1085850" lvl="1" indent="-342900">
              <a:buFont typeface="Arial" charset="0"/>
              <a:buChar char="•"/>
            </a:pPr>
            <a:r>
              <a:rPr lang="en-US" altLang="en-US" sz="2000" dirty="0">
                <a:latin typeface="Calibri" panose="020F0502020204030204" pitchFamily="34" charset="0"/>
                <a:cs typeface="Calibri" panose="020F0502020204030204" pitchFamily="34" charset="0"/>
              </a:rPr>
              <a:t>The Saga pattern</a:t>
            </a:r>
          </a:p>
          <a:p>
            <a:pPr marL="1085850" lvl="1" indent="-342900">
              <a:buFont typeface="Arial" charset="0"/>
              <a:buChar char="•"/>
            </a:pPr>
            <a:r>
              <a:rPr lang="en-US" altLang="en-US" sz="2000" dirty="0">
                <a:latin typeface="Calibri" panose="020F0502020204030204" pitchFamily="34" charset="0"/>
                <a:cs typeface="Calibri" panose="020F0502020204030204" pitchFamily="34" charset="0"/>
              </a:rPr>
              <a:t>The Shared Database anti-pattern</a:t>
            </a:r>
          </a:p>
          <a:p>
            <a:pPr marL="342900" indent="-342900">
              <a:buFont typeface="Arial" charset="0"/>
              <a:buChar char="•"/>
            </a:pPr>
            <a:endParaRPr lang="en-US"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5755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Database per Service</a:t>
            </a:r>
            <a:endParaRPr lang="en-US" dirty="0"/>
          </a:p>
        </p:txBody>
      </p:sp>
      <p:sp>
        <p:nvSpPr>
          <p:cNvPr id="43010" name="Content Placeholder 2"/>
          <p:cNvSpPr>
            <a:spLocks noGrp="1"/>
          </p:cNvSpPr>
          <p:nvPr>
            <p:ph idx="1"/>
          </p:nvPr>
        </p:nvSpPr>
        <p:spPr>
          <a:xfrm>
            <a:off x="360363" y="732471"/>
            <a:ext cx="8643937" cy="2239329"/>
          </a:xfrm>
        </p:spPr>
        <p:txBody>
          <a:bodyPr>
            <a:normAutofit fontScale="92500" lnSpcReduction="10000"/>
          </a:bodyPr>
          <a:lstStyle/>
          <a:p>
            <a:pPr marL="342900"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In order to be a </a:t>
            </a:r>
            <a:r>
              <a:rPr lang="en-IN" sz="2000" b="1" i="0" dirty="0">
                <a:solidFill>
                  <a:srgbClr val="292929"/>
                </a:solidFill>
                <a:effectLst/>
                <a:latin typeface="Calibri" panose="020F0502020204030204" pitchFamily="34" charset="0"/>
                <a:cs typeface="Calibri" panose="020F0502020204030204" pitchFamily="34" charset="0"/>
              </a:rPr>
              <a:t>loose coupling </a:t>
            </a:r>
            <a:r>
              <a:rPr lang="en-IN" sz="2000" b="0" i="0" dirty="0">
                <a:solidFill>
                  <a:srgbClr val="292929"/>
                </a:solidFill>
                <a:effectLst/>
                <a:latin typeface="Calibri" panose="020F0502020204030204" pitchFamily="34" charset="0"/>
                <a:cs typeface="Calibri" panose="020F0502020204030204" pitchFamily="34" charset="0"/>
              </a:rPr>
              <a:t>of services, each microservice should have its own private database.</a:t>
            </a:r>
          </a:p>
          <a:p>
            <a:pPr marL="342900" indent="-342900">
              <a:buFont typeface="Arial" charset="0"/>
              <a:buChar char="•"/>
            </a:pPr>
            <a:r>
              <a:rPr lang="en-IN" altLang="en-US" sz="2000" dirty="0">
                <a:solidFill>
                  <a:srgbClr val="292929"/>
                </a:solidFill>
                <a:latin typeface="Calibri" panose="020F0502020204030204" pitchFamily="34" charset="0"/>
                <a:cs typeface="Calibri" panose="020F0502020204030204" pitchFamily="34" charset="0"/>
              </a:rPr>
              <a:t>It provide to evolve rapidly and easy to scale applications.</a:t>
            </a:r>
          </a:p>
          <a:p>
            <a:pPr marL="342900" indent="-342900">
              <a:buFont typeface="Arial" charset="0"/>
              <a:buChar char="•"/>
            </a:pPr>
            <a:r>
              <a:rPr lang="en-US" altLang="en-US" sz="2000" dirty="0">
                <a:latin typeface="Calibri" panose="020F0502020204030204" pitchFamily="34" charset="0"/>
                <a:cs typeface="Calibri" panose="020F0502020204030204" pitchFamily="34" charset="0"/>
              </a:rPr>
              <a:t>Data schema changes can perform without any impact on other microservices</a:t>
            </a:r>
          </a:p>
          <a:p>
            <a:pPr marL="342900" indent="-342900">
              <a:buFont typeface="Arial" charset="0"/>
              <a:buChar char="•"/>
            </a:pPr>
            <a:r>
              <a:rPr lang="en-IN" sz="2000" b="1" i="0" dirty="0">
                <a:solidFill>
                  <a:srgbClr val="292929"/>
                </a:solidFill>
                <a:effectLst/>
                <a:latin typeface="source-serif-pro"/>
              </a:rPr>
              <a:t>Separating databases </a:t>
            </a:r>
            <a:r>
              <a:rPr lang="en-IN" sz="2000" b="0" i="0" dirty="0">
                <a:solidFill>
                  <a:srgbClr val="292929"/>
                </a:solidFill>
                <a:effectLst/>
                <a:latin typeface="source-serif-pro"/>
              </a:rPr>
              <a:t>can gives us to abilities to pick the best optimized database for our microservices. We can </a:t>
            </a:r>
            <a:r>
              <a:rPr lang="en-IN" sz="2000" b="1" i="0" dirty="0">
                <a:solidFill>
                  <a:srgbClr val="292929"/>
                </a:solidFill>
                <a:effectLst/>
                <a:latin typeface="source-serif-pro"/>
              </a:rPr>
              <a:t>choices </a:t>
            </a:r>
            <a:r>
              <a:rPr lang="en-IN" sz="2000" b="0" i="0" dirty="0">
                <a:solidFill>
                  <a:srgbClr val="292929"/>
                </a:solidFill>
                <a:effectLst/>
                <a:latin typeface="source-serif-pro"/>
              </a:rPr>
              <a:t>include </a:t>
            </a:r>
            <a:r>
              <a:rPr lang="en-IN" sz="2000" b="1" i="0" dirty="0">
                <a:solidFill>
                  <a:srgbClr val="292929"/>
                </a:solidFill>
                <a:effectLst/>
                <a:latin typeface="source-serif-pro"/>
              </a:rPr>
              <a:t>relational</a:t>
            </a:r>
            <a:r>
              <a:rPr lang="en-IN" sz="2000" b="0" i="0" dirty="0">
                <a:solidFill>
                  <a:srgbClr val="292929"/>
                </a:solidFill>
                <a:effectLst/>
                <a:latin typeface="source-serif-pro"/>
              </a:rPr>
              <a:t>, </a:t>
            </a:r>
            <a:r>
              <a:rPr lang="en-IN" sz="2000" b="1" i="0" dirty="0">
                <a:solidFill>
                  <a:srgbClr val="292929"/>
                </a:solidFill>
                <a:effectLst/>
                <a:latin typeface="source-serif-pro"/>
              </a:rPr>
              <a:t>document</a:t>
            </a:r>
            <a:r>
              <a:rPr lang="en-IN" sz="2000" b="0" i="0" dirty="0">
                <a:solidFill>
                  <a:srgbClr val="292929"/>
                </a:solidFill>
                <a:effectLst/>
                <a:latin typeface="source-serif-pro"/>
              </a:rPr>
              <a:t>, </a:t>
            </a:r>
            <a:r>
              <a:rPr lang="en-IN" sz="2000" b="1" i="0" dirty="0">
                <a:solidFill>
                  <a:srgbClr val="292929"/>
                </a:solidFill>
                <a:effectLst/>
                <a:latin typeface="source-serif-pro"/>
              </a:rPr>
              <a:t>key-value,</a:t>
            </a:r>
            <a:r>
              <a:rPr lang="en-IN" sz="2000" b="0" i="0" dirty="0">
                <a:solidFill>
                  <a:srgbClr val="292929"/>
                </a:solidFill>
                <a:effectLst/>
                <a:latin typeface="source-serif-pro"/>
              </a:rPr>
              <a:t> and even </a:t>
            </a:r>
            <a:r>
              <a:rPr lang="en-IN" sz="2000" b="1" i="0" dirty="0">
                <a:solidFill>
                  <a:srgbClr val="292929"/>
                </a:solidFill>
                <a:effectLst/>
                <a:latin typeface="source-serif-pro"/>
              </a:rPr>
              <a:t>graph-based data stores</a:t>
            </a:r>
            <a:r>
              <a:rPr lang="en-IN" sz="2000" b="0" i="0" dirty="0">
                <a:solidFill>
                  <a:srgbClr val="292929"/>
                </a:solidFill>
                <a:effectLst/>
                <a:latin typeface="source-serif-pro"/>
              </a:rPr>
              <a:t>.</a:t>
            </a:r>
            <a:endParaRPr lang="en-US" altLang="en-US" sz="2000" dirty="0">
              <a:latin typeface="Calibri" panose="020F0502020204030204" pitchFamily="34" charset="0"/>
              <a:cs typeface="Calibri" panose="020F0502020204030204" pitchFamily="34" charset="0"/>
            </a:endParaRPr>
          </a:p>
        </p:txBody>
      </p:sp>
      <p:pic>
        <p:nvPicPr>
          <p:cNvPr id="3074" name="Picture 2">
            <a:extLst>
              <a:ext uri="{FF2B5EF4-FFF2-40B4-BE49-F238E27FC236}">
                <a16:creationId xmlns:a16="http://schemas.microsoft.com/office/drawing/2014/main" id="{98592E58-DB65-3222-E301-BF96E56CEC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025" y="2851865"/>
            <a:ext cx="6248400" cy="4006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401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Database per Service – Resulting Context</a:t>
            </a:r>
            <a:endParaRPr lang="en-US" dirty="0"/>
          </a:p>
        </p:txBody>
      </p:sp>
      <p:sp>
        <p:nvSpPr>
          <p:cNvPr id="43010" name="Content Placeholder 2"/>
          <p:cNvSpPr>
            <a:spLocks noGrp="1"/>
          </p:cNvSpPr>
          <p:nvPr>
            <p:ph idx="1"/>
          </p:nvPr>
        </p:nvSpPr>
        <p:spPr>
          <a:xfrm>
            <a:off x="360363" y="732471"/>
            <a:ext cx="8643937" cy="5992179"/>
          </a:xfrm>
        </p:spPr>
        <p:txBody>
          <a:bodyPr>
            <a:noAutofit/>
          </a:bodyPr>
          <a:lstStyle/>
          <a:p>
            <a:pPr marL="342900"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Using a database per service has the following benefits:</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Helps ensure that the services are loosely coupled. </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Each service can use the type of database best suited to its needs. </a:t>
            </a:r>
          </a:p>
          <a:p>
            <a:pPr marL="342900"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Using a database per service has the following drawbacks:</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Implementing business transactions that span multiple services is not straightforward. </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Implementing queries that join data that is now in multiple databases is challenging.</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Complexity of managing multiple SQL and NoSQL databases</a:t>
            </a:r>
          </a:p>
          <a:p>
            <a:pPr marL="342900"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There are various patterns/solutions for implementing transactions and queries that span services:</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Implementing transactions that span services - use the Saga pattern.</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Implementing queries that span services:</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API Composition - the application performs the join rather than the database. </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Command Query Responsibility Segregation (CQRS) - maintain one or more materialized views that contain data from multiple services. </a:t>
            </a:r>
            <a:br>
              <a:rPr lang="en-IN" sz="2000" b="0" i="0" dirty="0">
                <a:solidFill>
                  <a:srgbClr val="292929"/>
                </a:solidFill>
                <a:effectLst/>
                <a:latin typeface="Calibri" panose="020F0502020204030204" pitchFamily="34" charset="0"/>
                <a:cs typeface="Calibri" panose="020F0502020204030204" pitchFamily="34" charset="0"/>
              </a:rPr>
            </a:br>
            <a:endParaRPr lang="en-US"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70136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API Composition Pattern</a:t>
            </a:r>
            <a:endParaRPr lang="en-US" dirty="0"/>
          </a:p>
        </p:txBody>
      </p:sp>
      <p:sp>
        <p:nvSpPr>
          <p:cNvPr id="43010" name="Content Placeholder 2"/>
          <p:cNvSpPr>
            <a:spLocks noGrp="1"/>
          </p:cNvSpPr>
          <p:nvPr>
            <p:ph idx="1"/>
          </p:nvPr>
        </p:nvSpPr>
        <p:spPr>
          <a:xfrm>
            <a:off x="360363" y="732471"/>
            <a:ext cx="8643937" cy="5992179"/>
          </a:xfrm>
        </p:spPr>
        <p:txBody>
          <a:bodyPr>
            <a:noAutofit/>
          </a:bodyPr>
          <a:lstStyle/>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I</a:t>
            </a:r>
            <a:r>
              <a:rPr lang="en-IN" sz="2000" b="0" i="0" dirty="0">
                <a:solidFill>
                  <a:srgbClr val="333333"/>
                </a:solidFill>
                <a:effectLst/>
                <a:latin typeface="Calibri" panose="020F0502020204030204" pitchFamily="34" charset="0"/>
                <a:cs typeface="Calibri" panose="020F0502020204030204" pitchFamily="34" charset="0"/>
              </a:rPr>
              <a:t>t is no longer straightforward to implement queries that join data from multiple services.</a:t>
            </a:r>
          </a:p>
          <a:p>
            <a:pPr marL="342900" indent="-342900">
              <a:buFont typeface="Arial" charset="0"/>
              <a:buChar char="•"/>
            </a:pPr>
            <a:r>
              <a:rPr lang="en-US" altLang="en-US" sz="2000" dirty="0">
                <a:latin typeface="Calibri" panose="020F0502020204030204" pitchFamily="34" charset="0"/>
                <a:cs typeface="Calibri" panose="020F0502020204030204" pitchFamily="34" charset="0"/>
              </a:rPr>
              <a:t>Implement a query by defining an API Composer, which invoking the services that own the data and performs an in-memory join of the results.</a:t>
            </a:r>
          </a:p>
        </p:txBody>
      </p:sp>
      <p:pic>
        <p:nvPicPr>
          <p:cNvPr id="5122" name="Picture 2">
            <a:extLst>
              <a:ext uri="{FF2B5EF4-FFF2-40B4-BE49-F238E27FC236}">
                <a16:creationId xmlns:a16="http://schemas.microsoft.com/office/drawing/2014/main" id="{E3490CCF-4506-8D13-6F2D-7EB8E6BFD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321883"/>
            <a:ext cx="4152900" cy="2803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133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API Composition Pattern - disadvantages</a:t>
            </a:r>
            <a:endParaRPr lang="en-US" dirty="0"/>
          </a:p>
        </p:txBody>
      </p:sp>
      <p:sp>
        <p:nvSpPr>
          <p:cNvPr id="43010" name="Content Placeholder 2"/>
          <p:cNvSpPr>
            <a:spLocks noGrp="1"/>
          </p:cNvSpPr>
          <p:nvPr>
            <p:ph idx="1"/>
          </p:nvPr>
        </p:nvSpPr>
        <p:spPr>
          <a:xfrm>
            <a:off x="360363" y="732471"/>
            <a:ext cx="8643937" cy="5992179"/>
          </a:xfrm>
        </p:spPr>
        <p:txBody>
          <a:bodyPr>
            <a:noAutofit/>
          </a:bodyPr>
          <a:lstStyle/>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It might not be suitable for complex queries and large datasets that require in-memory joins.</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Your overall system becomes less available if you increase the number of microservices connected to the API composer.</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Increased database requests create more network traffic, which increases your operational costs.</a:t>
            </a:r>
          </a:p>
        </p:txBody>
      </p:sp>
      <p:pic>
        <p:nvPicPr>
          <p:cNvPr id="6146" name="Picture 2" descr="&#10;        API composition pattern diagram&#10;      ">
            <a:extLst>
              <a:ext uri="{FF2B5EF4-FFF2-40B4-BE49-F238E27FC236}">
                <a16:creationId xmlns:a16="http://schemas.microsoft.com/office/drawing/2014/main" id="{D7836C81-56DD-26FE-EE18-0FB3CA4E59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05" t="7523" r="3952" b="4053"/>
          <a:stretch/>
        </p:blipFill>
        <p:spPr bwMode="auto">
          <a:xfrm>
            <a:off x="2438401" y="2749825"/>
            <a:ext cx="4571999" cy="410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6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CQRS Pattern </a:t>
            </a:r>
            <a:endParaRPr lang="en-US" dirty="0"/>
          </a:p>
        </p:txBody>
      </p:sp>
      <p:sp>
        <p:nvSpPr>
          <p:cNvPr id="43010" name="Content Placeholder 2"/>
          <p:cNvSpPr>
            <a:spLocks noGrp="1"/>
          </p:cNvSpPr>
          <p:nvPr>
            <p:ph idx="1"/>
          </p:nvPr>
        </p:nvSpPr>
        <p:spPr>
          <a:xfrm>
            <a:off x="360363" y="732471"/>
            <a:ext cx="4364037" cy="5992179"/>
          </a:xfrm>
        </p:spPr>
        <p:txBody>
          <a:bodyPr>
            <a:noAutofit/>
          </a:bodyPr>
          <a:lstStyle/>
          <a:p>
            <a:pPr marL="342900" indent="-342900">
              <a:buFont typeface="Arial" charset="0"/>
              <a:buChar char="•"/>
            </a:pPr>
            <a:r>
              <a:rPr lang="en-IN" sz="2000" b="0" i="0" dirty="0">
                <a:solidFill>
                  <a:srgbClr val="333333"/>
                </a:solidFill>
                <a:effectLst/>
                <a:latin typeface="Calibri" panose="020F0502020204030204" pitchFamily="34" charset="0"/>
                <a:cs typeface="Calibri" panose="020F0502020204030204" pitchFamily="34" charset="0"/>
              </a:rPr>
              <a:t>Define a view database, which is a read-only replica that is designed to support that query. </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The CQRS pattern splits the application into two parts: </a:t>
            </a:r>
            <a:br>
              <a:rPr lang="en-IN" sz="2000" dirty="0">
                <a:solidFill>
                  <a:srgbClr val="333333"/>
                </a:solidFill>
                <a:latin typeface="Calibri" panose="020F0502020204030204" pitchFamily="34" charset="0"/>
                <a:cs typeface="Calibri" panose="020F0502020204030204" pitchFamily="34" charset="0"/>
              </a:rPr>
            </a:br>
            <a:r>
              <a:rPr lang="en-IN" sz="2000" dirty="0">
                <a:solidFill>
                  <a:srgbClr val="333333"/>
                </a:solidFill>
                <a:latin typeface="Calibri" panose="020F0502020204030204" pitchFamily="34" charset="0"/>
                <a:cs typeface="Calibri" panose="020F0502020204030204" pitchFamily="34" charset="0"/>
              </a:rPr>
              <a:t>the command side and the query side. </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The command side handles create, update, and delete requests. The query side runs the query part by using the read replicas.</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Its based on write-less, read-more approaches</a:t>
            </a:r>
          </a:p>
          <a:p>
            <a:pPr marL="342900" indent="-342900">
              <a:buFont typeface="Arial" charset="0"/>
              <a:buChar char="•"/>
            </a:pPr>
            <a:endParaRPr lang="en-IN" sz="2000" dirty="0">
              <a:solidFill>
                <a:srgbClr val="333333"/>
              </a:solidFill>
              <a:latin typeface="Calibri" panose="020F0502020204030204" pitchFamily="34" charset="0"/>
              <a:cs typeface="Calibri" panose="020F0502020204030204" pitchFamily="34" charset="0"/>
            </a:endParaRPr>
          </a:p>
        </p:txBody>
      </p:sp>
      <p:pic>
        <p:nvPicPr>
          <p:cNvPr id="7172" name="Picture 4" descr="&#10;        CQRS pattern diagram&#10;      ">
            <a:extLst>
              <a:ext uri="{FF2B5EF4-FFF2-40B4-BE49-F238E27FC236}">
                <a16:creationId xmlns:a16="http://schemas.microsoft.com/office/drawing/2014/main" id="{D6F6F1F0-3188-C494-F26A-2312AB911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733" y="1143000"/>
            <a:ext cx="4610100" cy="4298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312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Event Sourcing</a:t>
            </a:r>
            <a:endParaRPr lang="en-US" dirty="0"/>
          </a:p>
        </p:txBody>
      </p:sp>
      <p:sp>
        <p:nvSpPr>
          <p:cNvPr id="43010" name="Content Placeholder 2"/>
          <p:cNvSpPr>
            <a:spLocks noGrp="1"/>
          </p:cNvSpPr>
          <p:nvPr>
            <p:ph idx="1"/>
          </p:nvPr>
        </p:nvSpPr>
        <p:spPr>
          <a:xfrm>
            <a:off x="360363" y="732471"/>
            <a:ext cx="8643937" cy="5992179"/>
          </a:xfrm>
        </p:spPr>
        <p:txBody>
          <a:bodyPr>
            <a:noAutofit/>
          </a:bodyPr>
          <a:lstStyle/>
          <a:p>
            <a:pPr marL="342900" indent="-342900">
              <a:buFont typeface="Arial" charset="0"/>
              <a:buChar char="•"/>
            </a:pPr>
            <a:r>
              <a:rPr lang="en-IN" sz="2000" b="0" i="0" dirty="0">
                <a:solidFill>
                  <a:srgbClr val="16191F"/>
                </a:solidFill>
                <a:effectLst/>
                <a:latin typeface="Calibri" panose="020F0502020204030204" pitchFamily="34" charset="0"/>
                <a:cs typeface="Calibri" panose="020F0502020204030204" pitchFamily="34" charset="0"/>
              </a:rPr>
              <a:t>The event sourcing pattern is typically used with the </a:t>
            </a:r>
            <a:r>
              <a:rPr lang="en-IN" sz="2000" b="0" i="0" u="none" strike="noStrike" dirty="0">
                <a:effectLst/>
                <a:latin typeface="Calibri" panose="020F0502020204030204" pitchFamily="34" charset="0"/>
                <a:cs typeface="Calibri" panose="020F0502020204030204" pitchFamily="34" charset="0"/>
              </a:rPr>
              <a:t>CQRS pattern </a:t>
            </a:r>
            <a:r>
              <a:rPr lang="en-IN" sz="2000" b="0" i="0" dirty="0">
                <a:solidFill>
                  <a:srgbClr val="16191F"/>
                </a:solidFill>
                <a:effectLst/>
                <a:latin typeface="Calibri" panose="020F0502020204030204" pitchFamily="34" charset="0"/>
                <a:cs typeface="Calibri" panose="020F0502020204030204" pitchFamily="34" charset="0"/>
              </a:rPr>
              <a:t>to decouple read from write workloads, and optimize for performance, scalability, and security. </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Data is stored as a series of events, instead of direct updates to data stores. </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Microservices replay events from an event store to compute the appropriate state of their own data stores.</a:t>
            </a:r>
          </a:p>
          <a:p>
            <a:pPr marL="342900" indent="-342900">
              <a:buFont typeface="Arial" charset="0"/>
              <a:buChar char="•"/>
            </a:pPr>
            <a:r>
              <a:rPr lang="en-IN" sz="2000" b="0" i="0" dirty="0">
                <a:solidFill>
                  <a:srgbClr val="16191F"/>
                </a:solidFill>
                <a:effectLst/>
                <a:latin typeface="Amazon Ember"/>
              </a:rPr>
              <a:t>This pattern can be implemented by using either Amazon Kinesis Data Streams or Amazon </a:t>
            </a:r>
            <a:r>
              <a:rPr lang="en-IN" sz="2000" b="0" i="0" dirty="0" err="1">
                <a:solidFill>
                  <a:srgbClr val="16191F"/>
                </a:solidFill>
                <a:effectLst/>
                <a:latin typeface="Amazon Ember"/>
              </a:rPr>
              <a:t>EventBridge</a:t>
            </a:r>
            <a:r>
              <a:rPr lang="en-IN" sz="2000" b="0" i="0" dirty="0">
                <a:solidFill>
                  <a:srgbClr val="16191F"/>
                </a:solidFill>
                <a:effectLst/>
                <a:latin typeface="Amazon Ember"/>
              </a:rPr>
              <a:t>.</a:t>
            </a:r>
            <a:endParaRPr lang="en-IN" sz="2000" dirty="0">
              <a:solidFill>
                <a:srgbClr val="33333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66500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Event Sourcing</a:t>
            </a:r>
            <a:endParaRPr lang="en-US" dirty="0"/>
          </a:p>
        </p:txBody>
      </p:sp>
      <p:pic>
        <p:nvPicPr>
          <p:cNvPr id="9218" name="Picture 2">
            <a:extLst>
              <a:ext uri="{FF2B5EF4-FFF2-40B4-BE49-F238E27FC236}">
                <a16:creationId xmlns:a16="http://schemas.microsoft.com/office/drawing/2014/main" id="{7A4DB4A5-12F5-9773-CC8A-73A4E6724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147" y="1383506"/>
            <a:ext cx="8271003" cy="409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223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Saga pattern</a:t>
            </a:r>
            <a:endParaRPr lang="en-US" dirty="0"/>
          </a:p>
        </p:txBody>
      </p:sp>
      <p:sp>
        <p:nvSpPr>
          <p:cNvPr id="43010" name="Content Placeholder 2"/>
          <p:cNvSpPr>
            <a:spLocks noGrp="1"/>
          </p:cNvSpPr>
          <p:nvPr>
            <p:ph idx="1"/>
          </p:nvPr>
        </p:nvSpPr>
        <p:spPr>
          <a:xfrm>
            <a:off x="360363" y="732471"/>
            <a:ext cx="8643937" cy="5992179"/>
          </a:xfrm>
        </p:spPr>
        <p:txBody>
          <a:bodyPr>
            <a:noAutofit/>
          </a:bodyPr>
          <a:lstStyle/>
          <a:p>
            <a:pPr marL="342900"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Transaction management in really hard when it comes to microservices architectures. So in order to </a:t>
            </a:r>
            <a:r>
              <a:rPr lang="en-IN" sz="2000" b="1" i="0" dirty="0">
                <a:solidFill>
                  <a:srgbClr val="292929"/>
                </a:solidFill>
                <a:effectLst/>
                <a:latin typeface="Calibri" panose="020F0502020204030204" pitchFamily="34" charset="0"/>
                <a:cs typeface="Calibri" panose="020F0502020204030204" pitchFamily="34" charset="0"/>
              </a:rPr>
              <a:t>implementing transactions</a:t>
            </a:r>
            <a:r>
              <a:rPr lang="en-IN" sz="2000" b="0" i="0" dirty="0">
                <a:solidFill>
                  <a:srgbClr val="292929"/>
                </a:solidFill>
                <a:effectLst/>
                <a:latin typeface="Calibri" panose="020F0502020204030204" pitchFamily="34" charset="0"/>
                <a:cs typeface="Calibri" panose="020F0502020204030204" pitchFamily="34" charset="0"/>
              </a:rPr>
              <a:t> between several microservices and </a:t>
            </a:r>
            <a:r>
              <a:rPr lang="en-IN" sz="2000" b="1" i="0" dirty="0">
                <a:solidFill>
                  <a:srgbClr val="292929"/>
                </a:solidFill>
                <a:effectLst/>
                <a:latin typeface="Calibri" panose="020F0502020204030204" pitchFamily="34" charset="0"/>
                <a:cs typeface="Calibri" panose="020F0502020204030204" pitchFamily="34" charset="0"/>
              </a:rPr>
              <a:t>maintaining data consistency</a:t>
            </a:r>
            <a:r>
              <a:rPr lang="en-IN" sz="2000" b="0" i="0" dirty="0">
                <a:solidFill>
                  <a:srgbClr val="292929"/>
                </a:solidFill>
                <a:effectLst/>
                <a:latin typeface="Calibri" panose="020F0502020204030204" pitchFamily="34" charset="0"/>
                <a:cs typeface="Calibri" panose="020F0502020204030204" pitchFamily="34" charset="0"/>
              </a:rPr>
              <a:t>, we should follow the </a:t>
            </a:r>
            <a:r>
              <a:rPr lang="en-IN" sz="2000" b="1" i="0" dirty="0">
                <a:solidFill>
                  <a:srgbClr val="292929"/>
                </a:solidFill>
                <a:effectLst/>
                <a:latin typeface="Calibri" panose="020F0502020204030204" pitchFamily="34" charset="0"/>
                <a:cs typeface="Calibri" panose="020F0502020204030204" pitchFamily="34" charset="0"/>
              </a:rPr>
              <a:t>SAGA pattern.</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A saga is a sequence of local transactions..</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There are two ways of coordination sagas:</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Choreography - each local transaction publishes domain events that trigger local transactions in other services</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Orchestration - an orchestrator (object) tells the participants what local transactions to execute</a:t>
            </a:r>
          </a:p>
          <a:p>
            <a:pPr marL="342900" indent="-342900">
              <a:buFont typeface="Arial" charset="0"/>
              <a:buChar char="•"/>
            </a:pPr>
            <a:endParaRPr lang="en-IN" sz="2000" dirty="0">
              <a:solidFill>
                <a:srgbClr val="333333"/>
              </a:solidFill>
              <a:latin typeface="Calibri" panose="020F0502020204030204" pitchFamily="34" charset="0"/>
              <a:cs typeface="Calibri" panose="020F0502020204030204" pitchFamily="34" charset="0"/>
            </a:endParaRPr>
          </a:p>
        </p:txBody>
      </p:sp>
      <p:pic>
        <p:nvPicPr>
          <p:cNvPr id="10248" name="Picture 8">
            <a:extLst>
              <a:ext uri="{FF2B5EF4-FFF2-40B4-BE49-F238E27FC236}">
                <a16:creationId xmlns:a16="http://schemas.microsoft.com/office/drawing/2014/main" id="{D2EFDD13-ECD6-06F6-C6DC-B4B8A7DA61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585"/>
          <a:stretch/>
        </p:blipFill>
        <p:spPr bwMode="auto">
          <a:xfrm>
            <a:off x="0" y="4114800"/>
            <a:ext cx="9144000" cy="2424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7309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Saga pattern Example</a:t>
            </a:r>
            <a:endParaRPr lang="en-US" dirty="0"/>
          </a:p>
        </p:txBody>
      </p:sp>
      <p:pic>
        <p:nvPicPr>
          <p:cNvPr id="1026" name="Picture 2">
            <a:extLst>
              <a:ext uri="{FF2B5EF4-FFF2-40B4-BE49-F238E27FC236}">
                <a16:creationId xmlns:a16="http://schemas.microsoft.com/office/drawing/2014/main" id="{1CE50557-BF40-1CDB-DF54-DC5738591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04900"/>
            <a:ext cx="77470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918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Patterns</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6172200"/>
          </a:xfrm>
        </p:spPr>
        <p:txBody>
          <a:bodyPr/>
          <a:lstStyle/>
          <a:p>
            <a:pPr marL="342900" indent="-342900" algn="l">
              <a:buFont typeface="Arial" panose="020B0604020202020204" pitchFamily="34" charset="0"/>
              <a:buChar char="•"/>
            </a:pPr>
            <a:r>
              <a:rPr lang="en-IN" sz="2000" b="1" i="0" dirty="0">
                <a:solidFill>
                  <a:srgbClr val="292929"/>
                </a:solidFill>
                <a:effectLst/>
                <a:latin typeface="Calibri" panose="020F0502020204030204" pitchFamily="34" charset="0"/>
                <a:cs typeface="Calibri" panose="020F0502020204030204" pitchFamily="34" charset="0"/>
              </a:rPr>
              <a:t>Log aggregation</a:t>
            </a:r>
            <a:r>
              <a:rPr lang="en-IN" sz="2000" b="0" i="0" dirty="0">
                <a:solidFill>
                  <a:srgbClr val="292929"/>
                </a:solidFill>
                <a:effectLst/>
                <a:latin typeface="Calibri" panose="020F0502020204030204" pitchFamily="34" charset="0"/>
                <a:cs typeface="Calibri" panose="020F0502020204030204" pitchFamily="34" charset="0"/>
              </a:rPr>
              <a:t> — aggregate application logs</a:t>
            </a:r>
          </a:p>
          <a:p>
            <a:pPr marL="342900" indent="-342900" algn="l">
              <a:buFont typeface="Arial" panose="020B0604020202020204" pitchFamily="34" charset="0"/>
              <a:buChar char="•"/>
            </a:pPr>
            <a:r>
              <a:rPr lang="en-IN" sz="2000" b="1" i="0" dirty="0">
                <a:solidFill>
                  <a:srgbClr val="292929"/>
                </a:solidFill>
                <a:effectLst/>
                <a:latin typeface="Calibri" panose="020F0502020204030204" pitchFamily="34" charset="0"/>
                <a:cs typeface="Calibri" panose="020F0502020204030204" pitchFamily="34" charset="0"/>
              </a:rPr>
              <a:t>Application metrics</a:t>
            </a:r>
            <a:r>
              <a:rPr lang="en-IN" sz="2000" b="0" i="0" dirty="0">
                <a:solidFill>
                  <a:srgbClr val="292929"/>
                </a:solidFill>
                <a:effectLst/>
                <a:latin typeface="Calibri" panose="020F0502020204030204" pitchFamily="34" charset="0"/>
                <a:cs typeface="Calibri" panose="020F0502020204030204" pitchFamily="34" charset="0"/>
              </a:rPr>
              <a:t> — instrument a service’s code to gather statistics about operations</a:t>
            </a:r>
          </a:p>
          <a:p>
            <a:pPr marL="342900" indent="-342900" algn="l">
              <a:buFont typeface="Arial" panose="020B0604020202020204" pitchFamily="34" charset="0"/>
              <a:buChar char="•"/>
            </a:pPr>
            <a:r>
              <a:rPr lang="en-IN" sz="2000" b="1" i="0" dirty="0">
                <a:solidFill>
                  <a:srgbClr val="292929"/>
                </a:solidFill>
                <a:effectLst/>
                <a:latin typeface="Calibri" panose="020F0502020204030204" pitchFamily="34" charset="0"/>
                <a:cs typeface="Calibri" panose="020F0502020204030204" pitchFamily="34" charset="0"/>
              </a:rPr>
              <a:t>Audit logging</a:t>
            </a:r>
            <a:r>
              <a:rPr lang="en-IN" sz="2000" b="0" i="0" dirty="0">
                <a:solidFill>
                  <a:srgbClr val="292929"/>
                </a:solidFill>
                <a:effectLst/>
                <a:latin typeface="Calibri" panose="020F0502020204030204" pitchFamily="34" charset="0"/>
                <a:cs typeface="Calibri" panose="020F0502020204030204" pitchFamily="34" charset="0"/>
              </a:rPr>
              <a:t> — record user activity in a database</a:t>
            </a:r>
          </a:p>
          <a:p>
            <a:pPr marL="342900" indent="-342900" algn="l">
              <a:buFont typeface="Arial" panose="020B0604020202020204" pitchFamily="34" charset="0"/>
              <a:buChar char="•"/>
            </a:pPr>
            <a:r>
              <a:rPr lang="en-IN" sz="2000" b="1" i="0" dirty="0">
                <a:solidFill>
                  <a:srgbClr val="292929"/>
                </a:solidFill>
                <a:effectLst/>
                <a:latin typeface="Calibri" panose="020F0502020204030204" pitchFamily="34" charset="0"/>
                <a:cs typeface="Calibri" panose="020F0502020204030204" pitchFamily="34" charset="0"/>
              </a:rPr>
              <a:t>Distributed tracing</a:t>
            </a:r>
            <a:r>
              <a:rPr lang="en-IN" sz="2000" b="0" i="0" dirty="0">
                <a:solidFill>
                  <a:srgbClr val="292929"/>
                </a:solidFill>
                <a:effectLst/>
                <a:latin typeface="Calibri" panose="020F0502020204030204" pitchFamily="34" charset="0"/>
                <a:cs typeface="Calibri" panose="020F0502020204030204" pitchFamily="34" charset="0"/>
              </a:rPr>
              <a:t> — instrument services with code that assigns each external request an unique identifier that is passed between services. Record information (e.g. start time, end time) about the work (e.g. service requests) performed when handling the external request in a centralized service</a:t>
            </a:r>
          </a:p>
          <a:p>
            <a:pPr marL="342900" indent="-342900" algn="l">
              <a:buFont typeface="Arial" panose="020B0604020202020204" pitchFamily="34" charset="0"/>
              <a:buChar char="•"/>
            </a:pPr>
            <a:r>
              <a:rPr lang="en-IN" sz="2000" b="1" i="0" dirty="0">
                <a:solidFill>
                  <a:srgbClr val="292929"/>
                </a:solidFill>
                <a:effectLst/>
                <a:latin typeface="Calibri" panose="020F0502020204030204" pitchFamily="34" charset="0"/>
                <a:cs typeface="Calibri" panose="020F0502020204030204" pitchFamily="34" charset="0"/>
              </a:rPr>
              <a:t>Exception tracking</a:t>
            </a:r>
            <a:r>
              <a:rPr lang="en-IN" sz="2000" b="0" i="0" dirty="0">
                <a:solidFill>
                  <a:srgbClr val="292929"/>
                </a:solidFill>
                <a:effectLst/>
                <a:latin typeface="Calibri" panose="020F0502020204030204" pitchFamily="34" charset="0"/>
                <a:cs typeface="Calibri" panose="020F0502020204030204" pitchFamily="34" charset="0"/>
              </a:rPr>
              <a:t> — report all exceptions to a centralized exception tracking service that aggregates and tracks exceptions and notifies developers.</a:t>
            </a:r>
          </a:p>
          <a:p>
            <a:pPr marL="342900" indent="-342900" algn="l">
              <a:buFont typeface="Arial" panose="020B0604020202020204" pitchFamily="34" charset="0"/>
              <a:buChar char="•"/>
            </a:pPr>
            <a:r>
              <a:rPr lang="en-IN" sz="2000" b="1" i="0" dirty="0">
                <a:solidFill>
                  <a:srgbClr val="292929"/>
                </a:solidFill>
                <a:effectLst/>
                <a:latin typeface="Calibri" panose="020F0502020204030204" pitchFamily="34" charset="0"/>
                <a:cs typeface="Calibri" panose="020F0502020204030204" pitchFamily="34" charset="0"/>
              </a:rPr>
              <a:t>Health check API </a:t>
            </a:r>
            <a:r>
              <a:rPr lang="en-IN" sz="2000" b="0" i="0" dirty="0">
                <a:solidFill>
                  <a:srgbClr val="292929"/>
                </a:solidFill>
                <a:effectLst/>
                <a:latin typeface="Calibri" panose="020F0502020204030204" pitchFamily="34" charset="0"/>
                <a:cs typeface="Calibri" panose="020F0502020204030204" pitchFamily="34" charset="0"/>
              </a:rPr>
              <a:t>— service API (e.g. HTTP endpoint) that returns the health of the service and can be pinged, for example, by a monitoring service</a:t>
            </a:r>
          </a:p>
        </p:txBody>
      </p:sp>
    </p:spTree>
    <p:extLst>
      <p:ext uri="{BB962C8B-B14F-4D97-AF65-F5344CB8AC3E}">
        <p14:creationId xmlns:p14="http://schemas.microsoft.com/office/powerpoint/2010/main" val="713346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Saga pattern</a:t>
            </a:r>
            <a:endParaRPr lang="en-US" dirty="0"/>
          </a:p>
        </p:txBody>
      </p:sp>
      <p:pic>
        <p:nvPicPr>
          <p:cNvPr id="3074" name="Picture 2">
            <a:extLst>
              <a:ext uri="{FF2B5EF4-FFF2-40B4-BE49-F238E27FC236}">
                <a16:creationId xmlns:a16="http://schemas.microsoft.com/office/drawing/2014/main" id="{95A75B1D-3D2C-87CB-F64B-00363F12D3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125" y="2895600"/>
            <a:ext cx="6172200" cy="370332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5247894-13D2-ECE4-9D3A-4345E305C190}"/>
              </a:ext>
            </a:extLst>
          </p:cNvPr>
          <p:cNvSpPr>
            <a:spLocks noGrp="1"/>
          </p:cNvSpPr>
          <p:nvPr>
            <p:ph idx="1"/>
          </p:nvPr>
        </p:nvSpPr>
        <p:spPr>
          <a:xfrm>
            <a:off x="360363" y="732471"/>
            <a:ext cx="8643937" cy="5992179"/>
          </a:xfrm>
        </p:spPr>
        <p:txBody>
          <a:bodyPr>
            <a:noAutofit/>
          </a:bodyPr>
          <a:lstStyle/>
          <a:p>
            <a:pPr marL="342900" indent="-342900">
              <a:buFont typeface="Arial" charset="0"/>
              <a:buChar char="•"/>
            </a:pPr>
            <a:r>
              <a:rPr lang="en-IN" sz="2000" b="0" i="0" dirty="0">
                <a:solidFill>
                  <a:srgbClr val="242424"/>
                </a:solidFill>
                <a:effectLst/>
                <a:latin typeface="source-serif-pro"/>
              </a:rPr>
              <a:t>It manages transactions that span across multiple Microservices using a sequence of local transactions.</a:t>
            </a:r>
          </a:p>
          <a:p>
            <a:pPr marL="342900" indent="-342900">
              <a:buFont typeface="Arial" charset="0"/>
              <a:buChar char="•"/>
            </a:pPr>
            <a:r>
              <a:rPr lang="en-IN" sz="2000" b="0" i="0" dirty="0">
                <a:solidFill>
                  <a:srgbClr val="242424"/>
                </a:solidFill>
                <a:effectLst/>
                <a:latin typeface="source-serif-pro"/>
              </a:rPr>
              <a:t>These events are triggered by the Saga Execution Controller in case of a failure happens to ensure the system’s stability</a:t>
            </a:r>
            <a:endParaRPr lang="en-IN" sz="2000" dirty="0">
              <a:solidFill>
                <a:srgbClr val="33333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7416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Saga Execution Controller</a:t>
            </a:r>
            <a:endParaRPr lang="en-US" dirty="0"/>
          </a:p>
        </p:txBody>
      </p:sp>
      <p:sp>
        <p:nvSpPr>
          <p:cNvPr id="3" name="Content Placeholder 2">
            <a:extLst>
              <a:ext uri="{FF2B5EF4-FFF2-40B4-BE49-F238E27FC236}">
                <a16:creationId xmlns:a16="http://schemas.microsoft.com/office/drawing/2014/main" id="{15247894-13D2-ECE4-9D3A-4345E305C190}"/>
              </a:ext>
            </a:extLst>
          </p:cNvPr>
          <p:cNvSpPr>
            <a:spLocks noGrp="1"/>
          </p:cNvSpPr>
          <p:nvPr>
            <p:ph idx="1"/>
          </p:nvPr>
        </p:nvSpPr>
        <p:spPr>
          <a:xfrm>
            <a:off x="360363" y="732471"/>
            <a:ext cx="8643937" cy="5992179"/>
          </a:xfrm>
        </p:spPr>
        <p:txBody>
          <a:bodyPr>
            <a:noAutofit/>
          </a:bodyPr>
          <a:lstStyle/>
          <a:p>
            <a:pPr marL="342900" indent="-342900">
              <a:buFont typeface="Arial" charset="0"/>
              <a:buChar char="•"/>
            </a:pPr>
            <a:r>
              <a:rPr lang="en-IN" sz="2000" b="0" i="0" dirty="0">
                <a:solidFill>
                  <a:srgbClr val="242424"/>
                </a:solidFill>
                <a:effectLst/>
                <a:latin typeface="source-serif-pro"/>
              </a:rPr>
              <a:t>Saga execution controller (SEC) is the centralized component that controls the local transactions and rollback events.</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It tracks all the events of distributed transactions as a sequence and decides the rollback events in case of a failure.</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Also, the SEC makes sure that rollback events do not have any additional effect other than reversing the local transactions.</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Note: SEC internally uses a log named Saga log to keep track of all transactions</a:t>
            </a:r>
          </a:p>
          <a:p>
            <a:pPr marL="342900" indent="-342900">
              <a:buFont typeface="Arial" charset="0"/>
              <a:buChar char="•"/>
            </a:pPr>
            <a:endParaRPr lang="en-IN" sz="2000" dirty="0">
              <a:solidFill>
                <a:srgbClr val="33333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1681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Orchestration</a:t>
            </a:r>
            <a:endParaRPr lang="en-US" dirty="0"/>
          </a:p>
        </p:txBody>
      </p:sp>
      <p:sp>
        <p:nvSpPr>
          <p:cNvPr id="3" name="Content Placeholder 2">
            <a:extLst>
              <a:ext uri="{FF2B5EF4-FFF2-40B4-BE49-F238E27FC236}">
                <a16:creationId xmlns:a16="http://schemas.microsoft.com/office/drawing/2014/main" id="{15247894-13D2-ECE4-9D3A-4345E305C190}"/>
              </a:ext>
            </a:extLst>
          </p:cNvPr>
          <p:cNvSpPr>
            <a:spLocks noGrp="1"/>
          </p:cNvSpPr>
          <p:nvPr>
            <p:ph idx="1"/>
          </p:nvPr>
        </p:nvSpPr>
        <p:spPr>
          <a:xfrm>
            <a:off x="360363" y="732471"/>
            <a:ext cx="8643937" cy="5992179"/>
          </a:xfrm>
        </p:spPr>
        <p:txBody>
          <a:bodyPr>
            <a:noAutofit/>
          </a:bodyPr>
          <a:lstStyle/>
          <a:p>
            <a:pPr marL="342900" indent="-342900">
              <a:buFont typeface="Arial" panose="020B0604020202020204" pitchFamily="34" charset="0"/>
              <a:buChar char="•"/>
            </a:pPr>
            <a:r>
              <a:rPr lang="en-IN" sz="2000" b="0" i="0" dirty="0">
                <a:effectLst/>
                <a:latin typeface="Calibri" panose="020F0502020204030204" pitchFamily="34" charset="0"/>
                <a:cs typeface="Calibri" panose="020F0502020204030204" pitchFamily="34" charset="0"/>
              </a:rPr>
              <a:t>In Orchestration-Based Saga, a single orchestrator (arranger) manages all the transactions and directs services to execute local transactions.</a:t>
            </a:r>
          </a:p>
          <a:p>
            <a:pPr marL="342900" indent="-342900" algn="l">
              <a:buFont typeface="Arial" panose="020B0604020202020204" pitchFamily="34" charset="0"/>
              <a:buChar char="•"/>
            </a:pPr>
            <a:r>
              <a:rPr lang="en-IN" sz="2000" b="0" i="0" dirty="0">
                <a:effectLst/>
                <a:latin typeface="Calibri" panose="020F0502020204030204" pitchFamily="34" charset="0"/>
                <a:cs typeface="Calibri" panose="020F0502020204030204" pitchFamily="34" charset="0"/>
              </a:rPr>
              <a:t>The orchestrator acts as a centralized controller of all these local transactions and maintains the status of the complete transaction</a:t>
            </a:r>
          </a:p>
        </p:txBody>
      </p:sp>
    </p:spTree>
    <p:extLst>
      <p:ext uri="{BB962C8B-B14F-4D97-AF65-F5344CB8AC3E}">
        <p14:creationId xmlns:p14="http://schemas.microsoft.com/office/powerpoint/2010/main" val="3244945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Orchestration</a:t>
            </a:r>
            <a:endParaRPr lang="en-US" dirty="0"/>
          </a:p>
        </p:txBody>
      </p:sp>
      <p:pic>
        <p:nvPicPr>
          <p:cNvPr id="5122" name="Picture 2">
            <a:extLst>
              <a:ext uri="{FF2B5EF4-FFF2-40B4-BE49-F238E27FC236}">
                <a16:creationId xmlns:a16="http://schemas.microsoft.com/office/drawing/2014/main" id="{BB8602A7-7EF0-3204-507B-04CE4B7548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74" t="7768" r="27305" b="11407"/>
          <a:stretch/>
        </p:blipFill>
        <p:spPr bwMode="auto">
          <a:xfrm>
            <a:off x="304800" y="914401"/>
            <a:ext cx="2895600" cy="236219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4506477-E614-5540-07CE-A9EFA3535B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956" t="1924" r="8110" b="4101"/>
          <a:stretch/>
        </p:blipFill>
        <p:spPr bwMode="auto">
          <a:xfrm>
            <a:off x="4217322" y="0"/>
            <a:ext cx="4953002" cy="394218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5CDACFA3-665C-6292-C012-D69BA007C42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33" t="4167" r="3333" b="4167"/>
          <a:stretch/>
        </p:blipFill>
        <p:spPr bwMode="auto">
          <a:xfrm>
            <a:off x="556721" y="4051757"/>
            <a:ext cx="4777279" cy="2815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0330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Orchestration Use Case</a:t>
            </a:r>
            <a:endParaRPr lang="en-US" dirty="0"/>
          </a:p>
        </p:txBody>
      </p:sp>
      <p:sp>
        <p:nvSpPr>
          <p:cNvPr id="3" name="Content Placeholder 2">
            <a:extLst>
              <a:ext uri="{FF2B5EF4-FFF2-40B4-BE49-F238E27FC236}">
                <a16:creationId xmlns:a16="http://schemas.microsoft.com/office/drawing/2014/main" id="{15247894-13D2-ECE4-9D3A-4345E305C190}"/>
              </a:ext>
            </a:extLst>
          </p:cNvPr>
          <p:cNvSpPr>
            <a:spLocks noGrp="1"/>
          </p:cNvSpPr>
          <p:nvPr>
            <p:ph idx="1"/>
          </p:nvPr>
        </p:nvSpPr>
        <p:spPr>
          <a:xfrm>
            <a:off x="360363" y="732471"/>
            <a:ext cx="8643937" cy="5992179"/>
          </a:xfrm>
        </p:spPr>
        <p:txBody>
          <a:bodyPr>
            <a:noAutofit/>
          </a:bodyPr>
          <a:lstStyle/>
          <a:p>
            <a:pPr marL="342900" indent="-342900" algn="l">
              <a:buFont typeface="Arial" panose="020B0604020202020204" pitchFamily="34" charset="0"/>
              <a:buChar char="•"/>
            </a:pPr>
            <a:r>
              <a:rPr lang="en-IN" sz="2000" b="0" i="0" dirty="0">
                <a:solidFill>
                  <a:srgbClr val="242424"/>
                </a:solidFill>
                <a:effectLst/>
                <a:latin typeface="Calibri" panose="020F0502020204030204" pitchFamily="34" charset="0"/>
                <a:cs typeface="Calibri" panose="020F0502020204030204" pitchFamily="34" charset="0"/>
              </a:rPr>
              <a:t>When there are already implemented Microservices.</a:t>
            </a:r>
          </a:p>
          <a:p>
            <a:pPr marL="342900" indent="-342900" algn="l">
              <a:buFont typeface="Arial" panose="020B0604020202020204" pitchFamily="34" charset="0"/>
              <a:buChar char="•"/>
            </a:pPr>
            <a:r>
              <a:rPr lang="en-IN" sz="2000" b="0" i="0" dirty="0">
                <a:solidFill>
                  <a:srgbClr val="242424"/>
                </a:solidFill>
                <a:effectLst/>
                <a:latin typeface="Calibri" panose="020F0502020204030204" pitchFamily="34" charset="0"/>
                <a:cs typeface="Calibri" panose="020F0502020204030204" pitchFamily="34" charset="0"/>
              </a:rPr>
              <a:t>When a large number of Microservices participate in a single transaction.</a:t>
            </a:r>
          </a:p>
        </p:txBody>
      </p:sp>
    </p:spTree>
    <p:extLst>
      <p:ext uri="{BB962C8B-B14F-4D97-AF65-F5344CB8AC3E}">
        <p14:creationId xmlns:p14="http://schemas.microsoft.com/office/powerpoint/2010/main" val="1080876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Choreography</a:t>
            </a:r>
            <a:endParaRPr lang="en-US" dirty="0"/>
          </a:p>
        </p:txBody>
      </p:sp>
      <p:sp>
        <p:nvSpPr>
          <p:cNvPr id="3" name="Content Placeholder 2">
            <a:extLst>
              <a:ext uri="{FF2B5EF4-FFF2-40B4-BE49-F238E27FC236}">
                <a16:creationId xmlns:a16="http://schemas.microsoft.com/office/drawing/2014/main" id="{15247894-13D2-ECE4-9D3A-4345E305C190}"/>
              </a:ext>
            </a:extLst>
          </p:cNvPr>
          <p:cNvSpPr>
            <a:spLocks noGrp="1"/>
          </p:cNvSpPr>
          <p:nvPr>
            <p:ph idx="1"/>
          </p:nvPr>
        </p:nvSpPr>
        <p:spPr>
          <a:xfrm>
            <a:off x="360363" y="732471"/>
            <a:ext cx="8643937" cy="5992179"/>
          </a:xfrm>
        </p:spPr>
        <p:txBody>
          <a:bodyPr>
            <a:noAutofit/>
          </a:bodyPr>
          <a:lstStyle/>
          <a:p>
            <a:pPr marL="342900" indent="-342900" algn="l">
              <a:buFont typeface="Arial" panose="020B0604020202020204" pitchFamily="34" charset="0"/>
              <a:buChar char="•"/>
            </a:pPr>
            <a:r>
              <a:rPr lang="en-IN" sz="2000" b="0" i="0" dirty="0">
                <a:effectLst/>
                <a:latin typeface="Calibri" panose="020F0502020204030204" pitchFamily="34" charset="0"/>
                <a:cs typeface="Calibri" panose="020F0502020204030204" pitchFamily="34" charset="0"/>
              </a:rPr>
              <a:t>In Choreography-Based Saga, all the services that are part of the distributed transaction publish a new event after completing their local transaction.</a:t>
            </a:r>
          </a:p>
          <a:p>
            <a:pPr marL="342900" indent="-342900" algn="l">
              <a:buFont typeface="Arial" panose="020B0604020202020204" pitchFamily="34" charset="0"/>
              <a:buChar char="•"/>
            </a:pPr>
            <a:r>
              <a:rPr lang="en-IN" sz="2000" b="0" i="0" dirty="0">
                <a:effectLst/>
                <a:latin typeface="Calibri" panose="020F0502020204030204" pitchFamily="34" charset="0"/>
                <a:cs typeface="Calibri" panose="020F0502020204030204" pitchFamily="34" charset="0"/>
              </a:rPr>
              <a:t>The Choreography-Based Saga approach does not have an orchestrator to direct and execute local transactions. Instead, each Microservice is responsible for generating a new event. And it will trigger the transaction of the next Microservice.</a:t>
            </a:r>
          </a:p>
          <a:p>
            <a:pPr marL="342900" indent="-342900" algn="l">
              <a:buFont typeface="Arial" panose="020B0604020202020204" pitchFamily="34" charset="0"/>
              <a:buChar char="•"/>
            </a:pPr>
            <a:r>
              <a:rPr lang="en-IN" sz="2000" b="0" i="0" dirty="0">
                <a:effectLst/>
                <a:latin typeface="Calibri" panose="020F0502020204030204" pitchFamily="34" charset="0"/>
                <a:cs typeface="Calibri" panose="020F0502020204030204" pitchFamily="34" charset="0"/>
              </a:rPr>
              <a:t>Saga execution controller keeps track of all these events using the SEC log and executes rollback events in case of a failure.</a:t>
            </a:r>
          </a:p>
        </p:txBody>
      </p:sp>
    </p:spTree>
    <p:extLst>
      <p:ext uri="{BB962C8B-B14F-4D97-AF65-F5344CB8AC3E}">
        <p14:creationId xmlns:p14="http://schemas.microsoft.com/office/powerpoint/2010/main" val="1041389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Choreography</a:t>
            </a:r>
            <a:endParaRPr lang="en-US" dirty="0"/>
          </a:p>
        </p:txBody>
      </p:sp>
      <p:pic>
        <p:nvPicPr>
          <p:cNvPr id="9218" name="Picture 2">
            <a:extLst>
              <a:ext uri="{FF2B5EF4-FFF2-40B4-BE49-F238E27FC236}">
                <a16:creationId xmlns:a16="http://schemas.microsoft.com/office/drawing/2014/main" id="{C1BE671B-9153-A57C-620E-EAE882C27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234440"/>
            <a:ext cx="7315200" cy="438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069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Choreography</a:t>
            </a:r>
            <a:endParaRPr lang="en-US" dirty="0"/>
          </a:p>
        </p:txBody>
      </p:sp>
      <p:pic>
        <p:nvPicPr>
          <p:cNvPr id="3" name="Picture 2">
            <a:extLst>
              <a:ext uri="{FF2B5EF4-FFF2-40B4-BE49-F238E27FC236}">
                <a16:creationId xmlns:a16="http://schemas.microsoft.com/office/drawing/2014/main" id="{C8B6F5E0-B5A1-0D9E-73CE-A837BFCE94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5800"/>
            <a:ext cx="91440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2081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Choreography Use Case</a:t>
            </a:r>
            <a:endParaRPr lang="en-US" dirty="0"/>
          </a:p>
        </p:txBody>
      </p:sp>
      <p:sp>
        <p:nvSpPr>
          <p:cNvPr id="3" name="Content Placeholder 2">
            <a:extLst>
              <a:ext uri="{FF2B5EF4-FFF2-40B4-BE49-F238E27FC236}">
                <a16:creationId xmlns:a16="http://schemas.microsoft.com/office/drawing/2014/main" id="{15247894-13D2-ECE4-9D3A-4345E305C190}"/>
              </a:ext>
            </a:extLst>
          </p:cNvPr>
          <p:cNvSpPr>
            <a:spLocks noGrp="1"/>
          </p:cNvSpPr>
          <p:nvPr>
            <p:ph idx="1"/>
          </p:nvPr>
        </p:nvSpPr>
        <p:spPr>
          <a:xfrm>
            <a:off x="360363" y="732471"/>
            <a:ext cx="8643937" cy="5992179"/>
          </a:xfrm>
        </p:spPr>
        <p:txBody>
          <a:bodyPr>
            <a:noAutofit/>
          </a:bodyPr>
          <a:lstStyle/>
          <a:p>
            <a:pPr marL="342900" indent="-342900" algn="l">
              <a:buFont typeface="Arial" panose="020B0604020202020204" pitchFamily="34" charset="0"/>
              <a:buChar char="•"/>
            </a:pPr>
            <a:r>
              <a:rPr lang="en-IN" sz="2000" b="0" i="0" dirty="0">
                <a:solidFill>
                  <a:srgbClr val="242424"/>
                </a:solidFill>
                <a:effectLst/>
                <a:latin typeface="Calibri" panose="020F0502020204030204" pitchFamily="34" charset="0"/>
                <a:cs typeface="Calibri" panose="020F0502020204030204" pitchFamily="34" charset="0"/>
              </a:rPr>
              <a:t>When you implement new Microservices from scratch.</a:t>
            </a:r>
          </a:p>
          <a:p>
            <a:pPr marL="342900" indent="-342900" algn="l">
              <a:buFont typeface="Arial" panose="020B0604020202020204" pitchFamily="34" charset="0"/>
              <a:buChar char="•"/>
            </a:pPr>
            <a:r>
              <a:rPr lang="en-IN" sz="2000" b="0" i="0" dirty="0">
                <a:solidFill>
                  <a:srgbClr val="242424"/>
                </a:solidFill>
                <a:effectLst/>
                <a:latin typeface="Calibri" panose="020F0502020204030204" pitchFamily="34" charset="0"/>
                <a:cs typeface="Calibri" panose="020F0502020204030204" pitchFamily="34" charset="0"/>
              </a:rPr>
              <a:t>When a small number of Microservices participate in a single transaction.</a:t>
            </a:r>
          </a:p>
          <a:p>
            <a:pPr marL="342900" indent="-342900" algn="l">
              <a:buFont typeface="Arial" panose="020B0604020202020204" pitchFamily="34" charset="0"/>
              <a:buChar char="•"/>
            </a:pPr>
            <a:endParaRPr lang="en-IN" sz="2000" b="0" i="0" dirty="0">
              <a:solidFill>
                <a:srgbClr val="242424"/>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81808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Shared Database</a:t>
            </a:r>
            <a:endParaRPr lang="en-US" dirty="0"/>
          </a:p>
        </p:txBody>
      </p:sp>
      <p:sp>
        <p:nvSpPr>
          <p:cNvPr id="43010" name="Content Placeholder 2"/>
          <p:cNvSpPr>
            <a:spLocks noGrp="1"/>
          </p:cNvSpPr>
          <p:nvPr>
            <p:ph idx="1"/>
          </p:nvPr>
        </p:nvSpPr>
        <p:spPr>
          <a:xfrm>
            <a:off x="360363" y="732471"/>
            <a:ext cx="8643937" cy="5992179"/>
          </a:xfrm>
        </p:spPr>
        <p:txBody>
          <a:bodyPr>
            <a:noAutofit/>
          </a:bodyPr>
          <a:lstStyle/>
          <a:p>
            <a:pPr marL="342900" indent="-342900">
              <a:buFont typeface="Arial" charset="0"/>
              <a:buChar char="•"/>
            </a:pPr>
            <a:r>
              <a:rPr lang="en-IN" sz="2000" b="0" i="0" dirty="0">
                <a:solidFill>
                  <a:srgbClr val="292929"/>
                </a:solidFill>
                <a:effectLst/>
                <a:latin typeface="source-serif-pro"/>
              </a:rPr>
              <a:t>If you don’t follow The Database-per-Service pattern and use Shared Database for several microservices, then it is anti-pattern and you should avoid this approaches.</a:t>
            </a:r>
            <a:endParaRPr lang="en-IN" sz="2000" dirty="0">
              <a:solidFill>
                <a:srgbClr val="333333"/>
              </a:solidFill>
              <a:latin typeface="Calibri" panose="020F0502020204030204" pitchFamily="34" charset="0"/>
              <a:cs typeface="Calibri" panose="020F0502020204030204" pitchFamily="34" charset="0"/>
            </a:endParaRPr>
          </a:p>
        </p:txBody>
      </p:sp>
      <p:pic>
        <p:nvPicPr>
          <p:cNvPr id="13314" name="Picture 2">
            <a:extLst>
              <a:ext uri="{FF2B5EF4-FFF2-40B4-BE49-F238E27FC236}">
                <a16:creationId xmlns:a16="http://schemas.microsoft.com/office/drawing/2014/main" id="{D918FDBA-85F7-42FC-66D5-D8478E38E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031" y="2629032"/>
            <a:ext cx="6324600" cy="409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509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Log Aggregation</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6172200"/>
          </a:xfrm>
        </p:spPr>
        <p:txBody>
          <a:bodyPr/>
          <a:lstStyle/>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The application consists of multiple services and service instances that are running on multiple machines. Requests often span multiple service instances.</a:t>
            </a:r>
          </a:p>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Each service instance generates writes information about what it is doing to a log file in a standardized format. The log file contains errors, warnings, information and debug messages.</a:t>
            </a:r>
          </a:p>
          <a:p>
            <a:pPr marL="342900" indent="-342900">
              <a:buFont typeface="Arial" panose="020B0604020202020204" pitchFamily="34" charset="0"/>
              <a:buChar char="•"/>
            </a:pPr>
            <a:r>
              <a:rPr lang="en-IN" sz="2000" dirty="0">
                <a:latin typeface="Calibri" panose="020F0502020204030204" pitchFamily="34" charset="0"/>
                <a:cs typeface="Calibri" panose="020F0502020204030204" pitchFamily="34" charset="0"/>
              </a:rPr>
              <a:t>Use a centralized logging service that aggregates logs from each service instance. </a:t>
            </a:r>
          </a:p>
          <a:p>
            <a:pPr marL="342900" indent="-342900">
              <a:buFont typeface="Arial" panose="020B0604020202020204" pitchFamily="34" charset="0"/>
              <a:buChar char="•"/>
            </a:pPr>
            <a:r>
              <a:rPr lang="en-IN" sz="2000" dirty="0">
                <a:latin typeface="Calibri" panose="020F0502020204030204" pitchFamily="34" charset="0"/>
                <a:cs typeface="Calibri" panose="020F0502020204030204" pitchFamily="34" charset="0"/>
              </a:rPr>
              <a:t>The users can search and </a:t>
            </a:r>
            <a:r>
              <a:rPr lang="en-IN" sz="2000" dirty="0" err="1">
                <a:latin typeface="Calibri" panose="020F0502020204030204" pitchFamily="34" charset="0"/>
                <a:cs typeface="Calibri" panose="020F0502020204030204" pitchFamily="34" charset="0"/>
              </a:rPr>
              <a:t>analyze</a:t>
            </a:r>
            <a:r>
              <a:rPr lang="en-IN" sz="2000" dirty="0">
                <a:latin typeface="Calibri" panose="020F0502020204030204" pitchFamily="34" charset="0"/>
                <a:cs typeface="Calibri" panose="020F0502020204030204" pitchFamily="34" charset="0"/>
              </a:rPr>
              <a:t> the logs. They can configure alerts that are triggered when certain messages appear in the logs.</a:t>
            </a:r>
          </a:p>
          <a:p>
            <a:pPr marL="342900" indent="-342900">
              <a:buFont typeface="Arial" panose="020B0604020202020204" pitchFamily="34" charset="0"/>
              <a:buChar char="•"/>
            </a:pPr>
            <a:r>
              <a:rPr lang="en-IN" sz="2000" dirty="0">
                <a:latin typeface="Calibri" panose="020F0502020204030204" pitchFamily="34" charset="0"/>
                <a:cs typeface="Calibri" panose="020F0502020204030204" pitchFamily="34" charset="0"/>
              </a:rPr>
              <a:t>In a microservices-based application, you have many different components working together. </a:t>
            </a:r>
          </a:p>
          <a:p>
            <a:pPr marL="342900"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Each service in a microservices-based application should have its own monitoring and logging strategy to address issues proactively.</a:t>
            </a:r>
          </a:p>
        </p:txBody>
      </p:sp>
    </p:spTree>
    <p:extLst>
      <p:ext uri="{BB962C8B-B14F-4D97-AF65-F5344CB8AC3E}">
        <p14:creationId xmlns:p14="http://schemas.microsoft.com/office/powerpoint/2010/main" val="1509978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Shared Database – Pros and Cons</a:t>
            </a:r>
            <a:endParaRPr lang="en-US" dirty="0"/>
          </a:p>
        </p:txBody>
      </p:sp>
      <p:sp>
        <p:nvSpPr>
          <p:cNvPr id="43010" name="Content Placeholder 2"/>
          <p:cNvSpPr>
            <a:spLocks noGrp="1"/>
          </p:cNvSpPr>
          <p:nvPr>
            <p:ph idx="1"/>
          </p:nvPr>
        </p:nvSpPr>
        <p:spPr>
          <a:xfrm>
            <a:off x="360363" y="732471"/>
            <a:ext cx="8643937" cy="5992179"/>
          </a:xfrm>
        </p:spPr>
        <p:txBody>
          <a:bodyPr>
            <a:noAutofit/>
          </a:bodyPr>
          <a:lstStyle/>
          <a:p>
            <a:pPr marL="342900"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The benefits of this pattern are:</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A developer uses familiar and straightforward ACID transactions to enforce data consistency</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A single database is simpler to operate</a:t>
            </a:r>
          </a:p>
          <a:p>
            <a:pPr marL="342900"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The drawbacks of this pattern are:</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Development time coupling - a developer working on, for example, the </a:t>
            </a:r>
            <a:r>
              <a:rPr lang="en-IN" sz="2000" b="0" i="0" dirty="0" err="1">
                <a:solidFill>
                  <a:srgbClr val="292929"/>
                </a:solidFill>
                <a:effectLst/>
                <a:latin typeface="Calibri" panose="020F0502020204030204" pitchFamily="34" charset="0"/>
                <a:cs typeface="Calibri" panose="020F0502020204030204" pitchFamily="34" charset="0"/>
              </a:rPr>
              <a:t>OrderService</a:t>
            </a:r>
            <a:r>
              <a:rPr lang="en-IN" sz="2000" b="0" i="0" dirty="0">
                <a:solidFill>
                  <a:srgbClr val="292929"/>
                </a:solidFill>
                <a:effectLst/>
                <a:latin typeface="Calibri" panose="020F0502020204030204" pitchFamily="34" charset="0"/>
                <a:cs typeface="Calibri" panose="020F0502020204030204" pitchFamily="34" charset="0"/>
              </a:rPr>
              <a:t> will need to coordinate schema changes with the developers of other services that access the same tables. This coupling and additional coordination will slow down development.</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Runtime coupling - because all services access the same database they can potentially interfere with one another. For example, if long running </a:t>
            </a:r>
            <a:r>
              <a:rPr lang="en-IN" sz="2000" b="0" i="0" dirty="0" err="1">
                <a:solidFill>
                  <a:srgbClr val="292929"/>
                </a:solidFill>
                <a:effectLst/>
                <a:latin typeface="Calibri" panose="020F0502020204030204" pitchFamily="34" charset="0"/>
                <a:cs typeface="Calibri" panose="020F0502020204030204" pitchFamily="34" charset="0"/>
              </a:rPr>
              <a:t>CustomerService</a:t>
            </a:r>
            <a:r>
              <a:rPr lang="en-IN" sz="2000" b="0" i="0" dirty="0">
                <a:solidFill>
                  <a:srgbClr val="292929"/>
                </a:solidFill>
                <a:effectLst/>
                <a:latin typeface="Calibri" panose="020F0502020204030204" pitchFamily="34" charset="0"/>
                <a:cs typeface="Calibri" panose="020F0502020204030204" pitchFamily="34" charset="0"/>
              </a:rPr>
              <a:t> transaction holds a lock on the ORDER table then the </a:t>
            </a:r>
            <a:r>
              <a:rPr lang="en-IN" sz="2000" b="0" i="0" dirty="0" err="1">
                <a:solidFill>
                  <a:srgbClr val="292929"/>
                </a:solidFill>
                <a:effectLst/>
                <a:latin typeface="Calibri" panose="020F0502020204030204" pitchFamily="34" charset="0"/>
                <a:cs typeface="Calibri" panose="020F0502020204030204" pitchFamily="34" charset="0"/>
              </a:rPr>
              <a:t>OrderService</a:t>
            </a:r>
            <a:r>
              <a:rPr lang="en-IN" sz="2000" b="0" i="0" dirty="0">
                <a:solidFill>
                  <a:srgbClr val="292929"/>
                </a:solidFill>
                <a:effectLst/>
                <a:latin typeface="Calibri" panose="020F0502020204030204" pitchFamily="34" charset="0"/>
                <a:cs typeface="Calibri" panose="020F0502020204030204" pitchFamily="34" charset="0"/>
              </a:rPr>
              <a:t> will be blocked.</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Single database might not satisfy the data storage and access requirements of all services.</a:t>
            </a:r>
          </a:p>
          <a:p>
            <a:br>
              <a:rPr lang="en-IN" sz="2000" b="0" i="0" dirty="0">
                <a:solidFill>
                  <a:srgbClr val="292929"/>
                </a:solidFill>
                <a:effectLst/>
                <a:latin typeface="Calibri" panose="020F0502020204030204" pitchFamily="34" charset="0"/>
                <a:cs typeface="Calibri" panose="020F0502020204030204" pitchFamily="34" charset="0"/>
              </a:rPr>
            </a:br>
            <a:endParaRPr lang="en-IN" sz="2000" dirty="0">
              <a:solidFill>
                <a:srgbClr val="33333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16688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Twelve factor App</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843086674"/>
      </p:ext>
    </p:extLst>
  </p:cSld>
  <p:clrMapOvr>
    <a:masterClrMapping/>
  </p:clrMapOvr>
  <p:transition spd="slow">
    <p:circl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What</a:t>
            </a:r>
          </a:p>
        </p:txBody>
      </p:sp>
      <p:sp>
        <p:nvSpPr>
          <p:cNvPr id="43010" name="Content Placeholder 2"/>
          <p:cNvSpPr>
            <a:spLocks noGrp="1"/>
          </p:cNvSpPr>
          <p:nvPr>
            <p:ph idx="1"/>
          </p:nvPr>
        </p:nvSpPr>
        <p:spPr>
          <a:xfrm>
            <a:off x="360363" y="732471"/>
            <a:ext cx="8402637" cy="5820729"/>
          </a:xfrm>
        </p:spPr>
        <p:txBody>
          <a:bodyPr>
            <a:noAutofit/>
          </a:bodyPr>
          <a:lstStyle/>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The twelve-factor methodology is a set of twelve best practices to develop applications developed to run as a service. </a:t>
            </a:r>
          </a:p>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This was originally drafted by Heroku for applications deployed as services on their cloud platform, back in 2011. Over time, this has proved to be generic enough for any software-as-a-service (SaaS) development.</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If we design our software to be modular, portable, and scalable on modern cloud platforms, it's quite amenable to our service offerings. This is where the twelve-factor methodology helps in</a:t>
            </a:r>
          </a:p>
        </p:txBody>
      </p:sp>
    </p:spTree>
    <p:extLst>
      <p:ext uri="{BB962C8B-B14F-4D97-AF65-F5344CB8AC3E}">
        <p14:creationId xmlns:p14="http://schemas.microsoft.com/office/powerpoint/2010/main" val="23132461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DDF52735-FC0E-62AA-2487-7B783536A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4" y="0"/>
            <a:ext cx="8878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279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Goals</a:t>
            </a:r>
          </a:p>
        </p:txBody>
      </p:sp>
      <p:sp>
        <p:nvSpPr>
          <p:cNvPr id="43010" name="Content Placeholder 2"/>
          <p:cNvSpPr>
            <a:spLocks noGrp="1"/>
          </p:cNvSpPr>
          <p:nvPr>
            <p:ph idx="1"/>
          </p:nvPr>
        </p:nvSpPr>
        <p:spPr>
          <a:xfrm>
            <a:off x="360363" y="732471"/>
            <a:ext cx="8402637" cy="5820729"/>
          </a:xfrm>
        </p:spPr>
        <p:txBody>
          <a:bodyPr>
            <a:noAutofit/>
          </a:bodyPr>
          <a:lstStyle/>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A common theme running through all the twelve principles is making the application portable to meet the demands of a dynamic environment provisioning typical of cloud platforms. The goals of the Twelve-Factor App as asserted in the documentation are:</a:t>
            </a:r>
          </a:p>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Using declarative formats to automate the setup.</a:t>
            </a:r>
          </a:p>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Maximizing portability across execution environments</a:t>
            </a:r>
          </a:p>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Suitable for deployment in Cloud Platforms</a:t>
            </a:r>
          </a:p>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Minimizing divergence between development and production by enabling continuous deployment for maximum agility</a:t>
            </a:r>
          </a:p>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Ability to scale up without significant changes to tooling, architecture, or development practices.</a:t>
            </a:r>
          </a:p>
        </p:txBody>
      </p:sp>
    </p:spTree>
    <p:extLst>
      <p:ext uri="{BB962C8B-B14F-4D97-AF65-F5344CB8AC3E}">
        <p14:creationId xmlns:p14="http://schemas.microsoft.com/office/powerpoint/2010/main" val="1378754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12 Factors App | MicroServices Architecture | Cloud Native Best Practices -  YouTube">
            <a:extLst>
              <a:ext uri="{FF2B5EF4-FFF2-40B4-BE49-F238E27FC236}">
                <a16:creationId xmlns:a16="http://schemas.microsoft.com/office/drawing/2014/main" id="{04B5085E-D235-9188-F4A6-B85A438087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667" b="17592"/>
          <a:stretch/>
        </p:blipFill>
        <p:spPr bwMode="auto">
          <a:xfrm>
            <a:off x="1524000" y="489857"/>
            <a:ext cx="6096000" cy="4844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5710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04EB9425-70F6-6E9C-DDBD-CAC16A61F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0"/>
            <a:ext cx="44942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670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Case Study</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lgn="l">
              <a:buFont typeface="Arial" panose="020B0604020202020204" pitchFamily="34" charset="0"/>
              <a:buChar char="•"/>
            </a:pPr>
            <a:r>
              <a:rPr lang="en-IN" sz="2000" b="0" i="0" dirty="0">
                <a:solidFill>
                  <a:srgbClr val="000000"/>
                </a:solidFill>
                <a:effectLst/>
                <a:latin typeface="Calibri" panose="020F0502020204030204" pitchFamily="34" charset="0"/>
                <a:cs typeface="Calibri" panose="020F0502020204030204" pitchFamily="34" charset="0"/>
              </a:rPr>
              <a:t>We all love watching movies, but it's challenging to keep track of the movies we've already watched.</a:t>
            </a:r>
          </a:p>
        </p:txBody>
      </p:sp>
      <p:pic>
        <p:nvPicPr>
          <p:cNvPr id="19458" name="Picture 2" descr="12 factpr app">
            <a:extLst>
              <a:ext uri="{FF2B5EF4-FFF2-40B4-BE49-F238E27FC236}">
                <a16:creationId xmlns:a16="http://schemas.microsoft.com/office/drawing/2014/main" id="{72014896-2264-1CB7-E26B-C39D430AE8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981200"/>
            <a:ext cx="3549650" cy="3790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4612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Codebase</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lgn="l">
              <a:buFont typeface="Arial" panose="020B0604020202020204" pitchFamily="34" charset="0"/>
              <a:buChar char="•"/>
            </a:pPr>
            <a:r>
              <a:rPr lang="en-IN" sz="2000" b="0" i="0" dirty="0">
                <a:solidFill>
                  <a:srgbClr val="000000"/>
                </a:solidFill>
                <a:effectLst/>
                <a:latin typeface="Calibri" panose="020F0502020204030204" pitchFamily="34" charset="0"/>
                <a:cs typeface="Calibri" panose="020F0502020204030204" pitchFamily="34" charset="0"/>
              </a:rPr>
              <a:t>The first best practice of twelve-factor apps is to track it in a version control system. </a:t>
            </a:r>
          </a:p>
          <a:p>
            <a:pPr marL="342900" indent="-342900" algn="l">
              <a:buFont typeface="Arial" panose="020B0604020202020204" pitchFamily="34" charset="0"/>
              <a:buChar char="•"/>
            </a:pPr>
            <a:r>
              <a:rPr lang="en-IN" sz="2000" b="0" i="0" u="none" strike="noStrike" dirty="0">
                <a:solidFill>
                  <a:srgbClr val="267438"/>
                </a:solidFill>
                <a:effectLst/>
                <a:latin typeface="Calibri" panose="020F0502020204030204" pitchFamily="34" charset="0"/>
                <a:cs typeface="Calibri" panose="020F0502020204030204" pitchFamily="34" charset="0"/>
                <a:hlinkClick r:id="rId3"/>
              </a:rPr>
              <a:t>Git</a:t>
            </a:r>
            <a:r>
              <a:rPr lang="en-IN" sz="2000" b="0" i="0" dirty="0">
                <a:solidFill>
                  <a:srgbClr val="000000"/>
                </a:solidFill>
                <a:effectLst/>
                <a:latin typeface="Calibri" panose="020F0502020204030204" pitchFamily="34" charset="0"/>
                <a:cs typeface="Calibri" panose="020F0502020204030204" pitchFamily="34" charset="0"/>
              </a:rPr>
              <a:t> is the most popular version control system in use today and is almost ubiquitous. </a:t>
            </a:r>
          </a:p>
          <a:p>
            <a:pPr marL="342900" indent="-342900" algn="l">
              <a:buFont typeface="Arial" panose="020B0604020202020204" pitchFamily="34" charset="0"/>
              <a:buChar char="•"/>
            </a:pPr>
            <a:r>
              <a:rPr lang="en-IN" sz="2000" b="0" i="0" dirty="0">
                <a:solidFill>
                  <a:srgbClr val="000000"/>
                </a:solidFill>
                <a:effectLst/>
                <a:latin typeface="Calibri" panose="020F0502020204030204" pitchFamily="34" charset="0"/>
                <a:cs typeface="Calibri" panose="020F0502020204030204" pitchFamily="34" charset="0"/>
              </a:rPr>
              <a:t>The principle states that </a:t>
            </a:r>
            <a:r>
              <a:rPr lang="en-IN" sz="2000" b="1" i="0" dirty="0">
                <a:solidFill>
                  <a:srgbClr val="000000"/>
                </a:solidFill>
                <a:effectLst/>
                <a:latin typeface="Calibri" panose="020F0502020204030204" pitchFamily="34" charset="0"/>
                <a:cs typeface="Calibri" panose="020F0502020204030204" pitchFamily="34" charset="0"/>
              </a:rPr>
              <a:t>an app should be tracked in a single code repository and must not share that repository with any other apps</a:t>
            </a:r>
            <a:r>
              <a:rPr lang="en-IN" sz="2000" b="0" i="0" dirty="0">
                <a:solidFill>
                  <a:srgbClr val="000000"/>
                </a:solidFill>
                <a:effectLst/>
                <a:latin typeface="Calibri" panose="020F0502020204030204" pitchFamily="34" charset="0"/>
                <a:cs typeface="Calibri" panose="020F0502020204030204" pitchFamily="34" charset="0"/>
              </a:rPr>
              <a:t>.</a:t>
            </a:r>
            <a:endParaRPr lang="en-IN" sz="2000" b="0" i="0" dirty="0">
              <a:solidFill>
                <a:srgbClr val="333333"/>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426384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Dependencies</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buFont typeface="Arial" charset="0"/>
              <a:buChar char="•"/>
            </a:pPr>
            <a:r>
              <a:rPr lang="en-IN" sz="2000" i="0" dirty="0">
                <a:solidFill>
                  <a:srgbClr val="000000"/>
                </a:solidFill>
                <a:effectLst/>
                <a:latin typeface="Calibri" panose="020F0502020204030204" pitchFamily="34" charset="0"/>
                <a:cs typeface="Calibri" panose="020F0502020204030204" pitchFamily="34" charset="0"/>
              </a:rPr>
              <a:t>Next, the twelve-factor app should always explicitly declare all its dependencies. </a:t>
            </a:r>
          </a:p>
          <a:p>
            <a:pPr marL="342900" indent="-342900">
              <a:buFont typeface="Arial" charset="0"/>
              <a:buChar char="•"/>
            </a:pPr>
            <a:r>
              <a:rPr lang="en-IN" sz="2000" i="0" dirty="0">
                <a:solidFill>
                  <a:srgbClr val="000000"/>
                </a:solidFill>
                <a:effectLst/>
                <a:latin typeface="Calibri" panose="020F0502020204030204" pitchFamily="34" charset="0"/>
                <a:cs typeface="Calibri" panose="020F0502020204030204" pitchFamily="34" charset="0"/>
              </a:rPr>
              <a:t>We should do this using a dependency declaration manifest. Java has multiple dependency management tools like Maven and Gradle.</a:t>
            </a:r>
          </a:p>
          <a:p>
            <a:pPr marL="342900" indent="-342900">
              <a:buFont typeface="Arial" charset="0"/>
              <a:buChar char="•"/>
            </a:pPr>
            <a:r>
              <a:rPr lang="en-US" altLang="en-US" sz="2000" dirty="0">
                <a:latin typeface="Calibri" panose="020F0502020204030204" pitchFamily="34" charset="0"/>
                <a:cs typeface="Calibri" panose="020F0502020204030204" pitchFamily="34" charset="0"/>
              </a:rPr>
              <a:t>So, our simple application depends on a few external libraries, like a library to facilitate REST APIs and to connect to a database.</a:t>
            </a:r>
          </a:p>
        </p:txBody>
      </p:sp>
    </p:spTree>
    <p:extLst>
      <p:ext uri="{BB962C8B-B14F-4D97-AF65-F5344CB8AC3E}">
        <p14:creationId xmlns:p14="http://schemas.microsoft.com/office/powerpoint/2010/main" val="3525863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Microservice Logging Best Practices</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6172200"/>
          </a:xfrm>
        </p:spPr>
        <p:txBody>
          <a:bodyPr/>
          <a:lstStyle/>
          <a:p>
            <a:pPr marL="342900" indent="-342900">
              <a:buFont typeface="Arial" panose="020B0604020202020204" pitchFamily="34" charset="0"/>
              <a:buChar char="•"/>
            </a:pPr>
            <a:r>
              <a:rPr lang="en-IN" sz="2000" b="1" i="0" dirty="0">
                <a:solidFill>
                  <a:srgbClr val="323232"/>
                </a:solidFill>
                <a:effectLst/>
                <a:latin typeface="Calibri" panose="020F0502020204030204" pitchFamily="34" charset="0"/>
                <a:cs typeface="Calibri" panose="020F0502020204030204" pitchFamily="34" charset="0"/>
              </a:rPr>
              <a:t>Use a correlation ID:</a:t>
            </a:r>
            <a:br>
              <a:rPr lang="en-IN" sz="2000" b="1" i="0" dirty="0">
                <a:solidFill>
                  <a:srgbClr val="323232"/>
                </a:solidFill>
                <a:effectLst/>
                <a:latin typeface="Calibri" panose="020F0502020204030204" pitchFamily="34" charset="0"/>
                <a:cs typeface="Calibri" panose="020F0502020204030204" pitchFamily="34" charset="0"/>
              </a:rPr>
            </a:br>
            <a:r>
              <a:rPr lang="en-IN" sz="2000" i="0" dirty="0">
                <a:solidFill>
                  <a:srgbClr val="323232"/>
                </a:solidFill>
                <a:effectLst/>
                <a:latin typeface="Calibri" panose="020F0502020204030204" pitchFamily="34" charset="0"/>
                <a:cs typeface="Calibri" panose="020F0502020204030204" pitchFamily="34" charset="0"/>
              </a:rPr>
              <a:t>A unique to segregate sets of operations and track individual requests.</a:t>
            </a:r>
          </a:p>
          <a:p>
            <a:pPr marL="342900" indent="-342900">
              <a:buFont typeface="Arial" panose="020B0604020202020204" pitchFamily="34" charset="0"/>
              <a:buChar char="•"/>
            </a:pPr>
            <a:r>
              <a:rPr lang="en-IN" sz="2000" b="1" i="0" dirty="0">
                <a:solidFill>
                  <a:srgbClr val="323232"/>
                </a:solidFill>
                <a:effectLst/>
                <a:latin typeface="Arial" panose="020B0604020202020204" pitchFamily="34" charset="0"/>
              </a:rPr>
              <a:t>Structure logs appropriately:</a:t>
            </a:r>
            <a:br>
              <a:rPr lang="en-IN" sz="2000" b="1" i="0" dirty="0">
                <a:solidFill>
                  <a:srgbClr val="323232"/>
                </a:solidFill>
                <a:effectLst/>
                <a:latin typeface="Arial" panose="020B0604020202020204" pitchFamily="34" charset="0"/>
              </a:rPr>
            </a:br>
            <a:r>
              <a:rPr lang="en-IN" sz="2000" dirty="0">
                <a:solidFill>
                  <a:srgbClr val="323232"/>
                </a:solidFill>
                <a:latin typeface="Calibri" panose="020F0502020204030204" pitchFamily="34" charset="0"/>
                <a:cs typeface="Calibri" panose="020F0502020204030204" pitchFamily="34" charset="0"/>
              </a:rPr>
              <a:t>Use same log structure and semantics across microservices. A methodology that creates logs based on a consistent, predetermined message format.</a:t>
            </a:r>
          </a:p>
          <a:p>
            <a:pPr marL="342900" indent="-342900">
              <a:buFont typeface="Arial" panose="020B0604020202020204" pitchFamily="34" charset="0"/>
              <a:buChar char="•"/>
            </a:pPr>
            <a:r>
              <a:rPr lang="en-IN" sz="2000" b="1" i="0" dirty="0">
                <a:solidFill>
                  <a:srgbClr val="323232"/>
                </a:solidFill>
                <a:effectLst/>
                <a:latin typeface="Arial" panose="020B0604020202020204" pitchFamily="34" charset="0"/>
              </a:rPr>
              <a:t>Provide informative application logs:</a:t>
            </a:r>
            <a:br>
              <a:rPr lang="en-IN" sz="2000" b="1" i="0" dirty="0">
                <a:solidFill>
                  <a:srgbClr val="323232"/>
                </a:solidFill>
                <a:effectLst/>
                <a:latin typeface="Arial" panose="020B0604020202020204" pitchFamily="34" charset="0"/>
              </a:rPr>
            </a:br>
            <a:r>
              <a:rPr lang="en-IN" sz="2000" i="0" dirty="0">
                <a:solidFill>
                  <a:srgbClr val="323232"/>
                </a:solidFill>
                <a:effectLst/>
                <a:latin typeface="Calibri" panose="020F0502020204030204" pitchFamily="34" charset="0"/>
                <a:cs typeface="Calibri" panose="020F0502020204030204" pitchFamily="34" charset="0"/>
              </a:rPr>
              <a:t>log should include all the needed information pertaining to the issue.</a:t>
            </a:r>
            <a:br>
              <a:rPr lang="en-IN" sz="2000" i="0" dirty="0">
                <a:solidFill>
                  <a:srgbClr val="323232"/>
                </a:solidFill>
                <a:effectLst/>
                <a:latin typeface="Calibri" panose="020F0502020204030204" pitchFamily="34" charset="0"/>
                <a:cs typeface="Calibri" panose="020F0502020204030204" pitchFamily="34" charset="0"/>
              </a:rPr>
            </a:br>
            <a:r>
              <a:rPr lang="en-IN" sz="2000" i="0" dirty="0">
                <a:solidFill>
                  <a:srgbClr val="323232"/>
                </a:solidFill>
                <a:effectLst/>
                <a:latin typeface="Calibri" panose="020F0502020204030204" pitchFamily="34" charset="0"/>
                <a:cs typeface="Calibri" panose="020F0502020204030204" pitchFamily="34" charset="0"/>
              </a:rPr>
              <a:t>Logs should, at a bare minimum, include the following information:</a:t>
            </a:r>
            <a:br>
              <a:rPr lang="en-IN" sz="2000" i="0" dirty="0">
                <a:solidFill>
                  <a:srgbClr val="323232"/>
                </a:solidFill>
                <a:effectLst/>
                <a:latin typeface="Calibri" panose="020F0502020204030204" pitchFamily="34" charset="0"/>
                <a:cs typeface="Calibri" panose="020F0502020204030204" pitchFamily="34" charset="0"/>
              </a:rPr>
            </a:br>
            <a:r>
              <a:rPr lang="en-IN" sz="2000" i="0" dirty="0">
                <a:solidFill>
                  <a:srgbClr val="323232"/>
                </a:solidFill>
                <a:effectLst/>
                <a:latin typeface="Calibri" panose="020F0502020204030204" pitchFamily="34" charset="0"/>
                <a:cs typeface="Calibri" panose="020F0502020204030204" pitchFamily="34" charset="0"/>
              </a:rPr>
              <a:t>Service name, Username, IP address, Correlation ID, Message received time in UTC, Time taken, Method name, Call stack</a:t>
            </a:r>
          </a:p>
          <a:p>
            <a:pPr marL="342900" indent="-342900">
              <a:buFont typeface="Arial" panose="020B0604020202020204" pitchFamily="34" charset="0"/>
              <a:buChar char="•"/>
            </a:pPr>
            <a:r>
              <a:rPr lang="en-IN" sz="2000" b="1" i="0" dirty="0">
                <a:solidFill>
                  <a:srgbClr val="323232"/>
                </a:solidFill>
                <a:effectLst/>
                <a:latin typeface="Arial" panose="020B0604020202020204" pitchFamily="34" charset="0"/>
              </a:rPr>
              <a:t>Visualize log data:</a:t>
            </a:r>
            <a:br>
              <a:rPr lang="en-IN" sz="2000" b="1" i="0" dirty="0">
                <a:solidFill>
                  <a:srgbClr val="323232"/>
                </a:solidFill>
                <a:effectLst/>
                <a:latin typeface="Arial" panose="020B0604020202020204" pitchFamily="34" charset="0"/>
              </a:rPr>
            </a:br>
            <a:r>
              <a:rPr lang="en-IN" sz="2000" i="0" dirty="0">
                <a:solidFill>
                  <a:srgbClr val="323232"/>
                </a:solidFill>
                <a:effectLst/>
                <a:latin typeface="Calibri" panose="020F0502020204030204" pitchFamily="34" charset="0"/>
                <a:cs typeface="Calibri" panose="020F0502020204030204" pitchFamily="34" charset="0"/>
              </a:rPr>
              <a:t>need to examine the state of an application, as well as information on any issues, downtimes or latency. Teams can add dashboard features that provide a visual depiction of the information carried into the application logs.</a:t>
            </a:r>
            <a:br>
              <a:rPr lang="en-IN" sz="2000" i="0" dirty="0">
                <a:solidFill>
                  <a:srgbClr val="323232"/>
                </a:solidFill>
                <a:effectLst/>
                <a:latin typeface="Calibri" panose="020F0502020204030204" pitchFamily="34" charset="0"/>
                <a:cs typeface="Calibri" panose="020F0502020204030204" pitchFamily="34" charset="0"/>
              </a:rPr>
            </a:br>
            <a:r>
              <a:rPr lang="en-IN" sz="2000" i="0" dirty="0">
                <a:solidFill>
                  <a:srgbClr val="323232"/>
                </a:solidFill>
                <a:effectLst/>
                <a:latin typeface="Calibri" panose="020F0502020204030204" pitchFamily="34" charset="0"/>
                <a:cs typeface="Calibri" panose="020F0502020204030204" pitchFamily="34" charset="0"/>
              </a:rPr>
              <a:t>There are various log visualization tools available, such as </a:t>
            </a:r>
            <a:r>
              <a:rPr lang="en-IN" sz="2000" i="0" dirty="0" err="1">
                <a:solidFill>
                  <a:srgbClr val="323232"/>
                </a:solidFill>
                <a:effectLst/>
                <a:latin typeface="Calibri" panose="020F0502020204030204" pitchFamily="34" charset="0"/>
                <a:cs typeface="Calibri" panose="020F0502020204030204" pitchFamily="34" charset="0"/>
              </a:rPr>
              <a:t>Scalyr</a:t>
            </a:r>
            <a:r>
              <a:rPr lang="en-IN" sz="2000" i="0" dirty="0">
                <a:solidFill>
                  <a:srgbClr val="323232"/>
                </a:solidFill>
                <a:effectLst/>
                <a:latin typeface="Calibri" panose="020F0502020204030204" pitchFamily="34" charset="0"/>
                <a:cs typeface="Calibri" panose="020F0502020204030204" pitchFamily="34" charset="0"/>
              </a:rPr>
              <a:t>, </a:t>
            </a:r>
            <a:r>
              <a:rPr lang="en-IN" sz="2000" i="0" dirty="0" err="1">
                <a:solidFill>
                  <a:srgbClr val="323232"/>
                </a:solidFill>
                <a:effectLst/>
                <a:latin typeface="Calibri" panose="020F0502020204030204" pitchFamily="34" charset="0"/>
                <a:cs typeface="Calibri" panose="020F0502020204030204" pitchFamily="34" charset="0"/>
              </a:rPr>
              <a:t>Graylog</a:t>
            </a:r>
            <a:r>
              <a:rPr lang="en-IN" sz="2000" i="0" dirty="0">
                <a:solidFill>
                  <a:srgbClr val="323232"/>
                </a:solidFill>
                <a:effectLst/>
                <a:latin typeface="Calibri" panose="020F0502020204030204" pitchFamily="34" charset="0"/>
                <a:cs typeface="Calibri" panose="020F0502020204030204" pitchFamily="34" charset="0"/>
              </a:rPr>
              <a:t>, Kibana and </a:t>
            </a:r>
            <a:r>
              <a:rPr lang="en-IN" sz="2000" i="0" dirty="0" err="1">
                <a:solidFill>
                  <a:srgbClr val="323232"/>
                </a:solidFill>
                <a:effectLst/>
                <a:latin typeface="Calibri" panose="020F0502020204030204" pitchFamily="34" charset="0"/>
                <a:cs typeface="Calibri" panose="020F0502020204030204" pitchFamily="34" charset="0"/>
              </a:rPr>
              <a:t>Sematext</a:t>
            </a:r>
            <a:r>
              <a:rPr lang="en-IN" sz="2000" i="0" dirty="0">
                <a:solidFill>
                  <a:srgbClr val="323232"/>
                </a:solidFill>
                <a:effectLst/>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endParaRPr lang="en-IN" sz="2000" i="0" dirty="0">
              <a:solidFill>
                <a:srgbClr val="323232"/>
              </a:solidFill>
              <a:effectLst/>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endParaRPr lang="en-US"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5641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Configurations</a:t>
            </a:r>
          </a:p>
        </p:txBody>
      </p:sp>
      <p:sp>
        <p:nvSpPr>
          <p:cNvPr id="43010" name="Content Placeholder 2"/>
          <p:cNvSpPr>
            <a:spLocks noGrp="1"/>
          </p:cNvSpPr>
          <p:nvPr>
            <p:ph idx="1"/>
          </p:nvPr>
        </p:nvSpPr>
        <p:spPr>
          <a:xfrm>
            <a:off x="360363" y="732471"/>
            <a:ext cx="8326437" cy="4525329"/>
          </a:xfrm>
        </p:spPr>
        <p:txBody>
          <a:bodyPr>
            <a:noAutofit/>
          </a:bodyPr>
          <a:lstStyle/>
          <a:p>
            <a:pPr marL="342900" indent="-342900">
              <a:buFont typeface="Arial" charset="0"/>
              <a:buChar char="•"/>
            </a:pPr>
            <a:r>
              <a:rPr lang="en-US" altLang="en-US" sz="2000" dirty="0"/>
              <a:t>An application typically has lots of configuration, some of which may vary between deployments while others remain the same.</a:t>
            </a:r>
          </a:p>
          <a:p>
            <a:pPr marL="342900" indent="-342900">
              <a:buFont typeface="Arial" charset="0"/>
              <a:buChar char="•"/>
            </a:pPr>
            <a:r>
              <a:rPr lang="en-US" altLang="en-US" sz="2000" dirty="0"/>
              <a:t>In our example, we've got a persistent database. We'll need the address and credentials of the database to connect to. This is most likely to change between deployments.</a:t>
            </a:r>
          </a:p>
          <a:p>
            <a:pPr marL="342900" indent="-342900">
              <a:buFont typeface="Arial" charset="0"/>
              <a:buChar char="•"/>
            </a:pPr>
            <a:r>
              <a:rPr lang="en-US" altLang="en-US" sz="2000" dirty="0"/>
              <a:t>A twelve-factor app should externalize all such configurations that vary between deployments. The recommendation here is to use environment variables for such configurations. This leads to a clean separation of config and code.</a:t>
            </a:r>
          </a:p>
          <a:p>
            <a:pPr marL="342900" indent="-342900">
              <a:buFont typeface="Arial" charset="0"/>
              <a:buChar char="•"/>
            </a:pPr>
            <a:r>
              <a:rPr lang="en-US" altLang="en-US" sz="2000" dirty="0"/>
              <a:t>Spring provides a configuration file where we can declare such configurations and attach it to environment variables:</a:t>
            </a:r>
          </a:p>
          <a:p>
            <a:pPr marL="342900" indent="-342900">
              <a:buFont typeface="Arial" charset="0"/>
              <a:buChar char="•"/>
            </a:pPr>
            <a:r>
              <a:rPr lang="en-US" altLang="en-US" sz="2000" dirty="0"/>
              <a:t>We can use a configuration management tool like Ansible or Chef to automate this process.</a:t>
            </a:r>
          </a:p>
        </p:txBody>
      </p:sp>
    </p:spTree>
    <p:extLst>
      <p:ext uri="{BB962C8B-B14F-4D97-AF65-F5344CB8AC3E}">
        <p14:creationId xmlns:p14="http://schemas.microsoft.com/office/powerpoint/2010/main" val="3782646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63CE-D6C7-8BB4-7025-AC8A8F0248EA}"/>
              </a:ext>
            </a:extLst>
          </p:cNvPr>
          <p:cNvSpPr>
            <a:spLocks noGrp="1"/>
          </p:cNvSpPr>
          <p:nvPr>
            <p:ph type="title"/>
          </p:nvPr>
        </p:nvSpPr>
        <p:spPr>
          <a:xfrm>
            <a:off x="184150" y="133350"/>
            <a:ext cx="8820150" cy="554038"/>
          </a:xfrm>
        </p:spPr>
        <p:txBody>
          <a:bodyPr/>
          <a:lstStyle/>
          <a:p>
            <a:pPr>
              <a:defRPr/>
            </a:pPr>
            <a:r>
              <a:rPr lang="en-US" dirty="0"/>
              <a:t>Backing Services</a:t>
            </a:r>
          </a:p>
        </p:txBody>
      </p:sp>
      <p:sp>
        <p:nvSpPr>
          <p:cNvPr id="51202" name="Content Placeholder 2">
            <a:extLst>
              <a:ext uri="{FF2B5EF4-FFF2-40B4-BE49-F238E27FC236}">
                <a16:creationId xmlns:a16="http://schemas.microsoft.com/office/drawing/2014/main" id="{501C6353-39A7-5B54-77BF-8DFDFC89C1BD}"/>
              </a:ext>
            </a:extLst>
          </p:cNvPr>
          <p:cNvSpPr>
            <a:spLocks noGrp="1"/>
          </p:cNvSpPr>
          <p:nvPr>
            <p:ph idx="1"/>
          </p:nvPr>
        </p:nvSpPr>
        <p:spPr>
          <a:xfrm>
            <a:off x="360363" y="838200"/>
            <a:ext cx="8250237" cy="5562600"/>
          </a:xfrm>
        </p:spPr>
        <p:txBody>
          <a:bodyPr/>
          <a:lstStyle/>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Backing services are services that the application depends on for operation.</a:t>
            </a:r>
          </a:p>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For instance a database or a message broker. A twelve-factor app should treat all such backing services as attached resources. </a:t>
            </a:r>
          </a:p>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What this effectively means is that it shouldn't require any code change to swap a compatible backing service. The only change should be in configurations.</a:t>
            </a:r>
          </a:p>
          <a:p>
            <a:pPr marL="342900"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Spring JPA makes the code quite agnostic to the actual database provider. We only need to define a repository which provides all standard operations: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B0CA-6F02-FF38-9CAD-ED8D3110CC66}"/>
              </a:ext>
            </a:extLst>
          </p:cNvPr>
          <p:cNvSpPr>
            <a:spLocks noGrp="1"/>
          </p:cNvSpPr>
          <p:nvPr>
            <p:ph type="title"/>
          </p:nvPr>
        </p:nvSpPr>
        <p:spPr>
          <a:xfrm>
            <a:off x="184150" y="133350"/>
            <a:ext cx="8820150" cy="554038"/>
          </a:xfrm>
        </p:spPr>
        <p:txBody>
          <a:bodyPr/>
          <a:lstStyle/>
          <a:p>
            <a:pPr>
              <a:defRPr/>
            </a:pPr>
            <a:r>
              <a:rPr lang="en-US" dirty="0"/>
              <a:t>Build, Release and Run</a:t>
            </a:r>
          </a:p>
        </p:txBody>
      </p:sp>
      <p:sp>
        <p:nvSpPr>
          <p:cNvPr id="69634" name="Content Placeholder 2">
            <a:extLst>
              <a:ext uri="{FF2B5EF4-FFF2-40B4-BE49-F238E27FC236}">
                <a16:creationId xmlns:a16="http://schemas.microsoft.com/office/drawing/2014/main" id="{982E1C46-2030-DD7C-79AA-FF15133F4794}"/>
              </a:ext>
            </a:extLst>
          </p:cNvPr>
          <p:cNvSpPr>
            <a:spLocks noGrp="1"/>
          </p:cNvSpPr>
          <p:nvPr>
            <p:ph idx="1"/>
          </p:nvPr>
        </p:nvSpPr>
        <p:spPr>
          <a:xfrm>
            <a:off x="236538" y="666750"/>
            <a:ext cx="8248650" cy="5429250"/>
          </a:xfrm>
        </p:spPr>
        <p:txBody>
          <a:bodyPr/>
          <a:lstStyle/>
          <a:p>
            <a:pPr marL="342900" indent="-342900">
              <a:buFont typeface="Arial" panose="020B0604020202020204" pitchFamily="34" charset="0"/>
              <a:buChar char="•"/>
            </a:pPr>
            <a:r>
              <a:rPr lang="en-US" altLang="en-US" sz="2000" dirty="0"/>
              <a:t>The twelve-factor methodology strictly separates the process of converting codebase into a running application as three distinct stages:</a:t>
            </a:r>
          </a:p>
          <a:p>
            <a:pPr marL="342900" indent="-342900">
              <a:buFont typeface="Arial" panose="020B0604020202020204" pitchFamily="34" charset="0"/>
              <a:buChar char="•"/>
            </a:pPr>
            <a:r>
              <a:rPr lang="en-US" altLang="en-US" sz="2000" b="1" dirty="0"/>
              <a:t>Build Stage: </a:t>
            </a:r>
            <a:r>
              <a:rPr lang="en-US" altLang="en-US" sz="2000" dirty="0"/>
              <a:t>This is where we take the codebase, perform static and dynamic checks, and then generate an executable bundle like a JAR. Using a tool like Maven, this is quite trivial:</a:t>
            </a:r>
            <a:br>
              <a:rPr lang="en-US" altLang="en-US" sz="2000" dirty="0"/>
            </a:br>
            <a:r>
              <a:rPr lang="en-US" altLang="en-US" sz="2000" dirty="0" err="1"/>
              <a:t>mvn</a:t>
            </a:r>
            <a:r>
              <a:rPr lang="en-US" altLang="en-US" sz="2000" dirty="0"/>
              <a:t> clean compile test package</a:t>
            </a:r>
          </a:p>
          <a:p>
            <a:pPr marL="342900" indent="-342900">
              <a:buFont typeface="Arial" panose="020B0604020202020204" pitchFamily="34" charset="0"/>
              <a:buChar char="•"/>
            </a:pPr>
            <a:r>
              <a:rPr lang="en-US" altLang="en-US" sz="2000" b="1" dirty="0"/>
              <a:t>Release Stage:</a:t>
            </a:r>
            <a:r>
              <a:rPr lang="en-US" altLang="en-US" sz="2000" dirty="0"/>
              <a:t> This is the stage where we take the executable bundle and combine this with the right configurations. Here, we can use Packer with a provisioner like Ansible to create Docker images:</a:t>
            </a:r>
            <a:br>
              <a:rPr lang="en-US" altLang="en-US" sz="2000" dirty="0"/>
            </a:br>
            <a:r>
              <a:rPr lang="en-US" altLang="en-US" sz="2000" dirty="0"/>
              <a:t>packer build </a:t>
            </a:r>
            <a:r>
              <a:rPr lang="en-US" altLang="en-US" sz="2000" dirty="0" err="1"/>
              <a:t>application.json</a:t>
            </a:r>
            <a:endParaRPr lang="en-US" altLang="en-US" sz="2000" dirty="0"/>
          </a:p>
          <a:p>
            <a:pPr marL="342900" indent="-342900">
              <a:buFont typeface="Arial" panose="020B0604020202020204" pitchFamily="34" charset="0"/>
              <a:buChar char="•"/>
            </a:pPr>
            <a:r>
              <a:rPr lang="en-US" altLang="en-US" sz="2000" b="1" dirty="0"/>
              <a:t>Run Stage:</a:t>
            </a:r>
            <a:r>
              <a:rPr lang="en-US" altLang="en-US" sz="2000" dirty="0"/>
              <a:t> Finally, this is the stage where we run the application in a target execution environment. If we use Docker as the container to release our application, running the application can be simple enough:</a:t>
            </a:r>
          </a:p>
          <a:p>
            <a:pPr marL="342900" indent="-342900">
              <a:buFont typeface="Arial" panose="020B0604020202020204" pitchFamily="34" charset="0"/>
              <a:buChar char="•"/>
            </a:pPr>
            <a:r>
              <a:rPr lang="en-US" altLang="en-US" sz="2000" dirty="0"/>
              <a:t>docker run --name &lt;</a:t>
            </a:r>
            <a:r>
              <a:rPr lang="en-US" altLang="en-US" sz="2000" dirty="0" err="1"/>
              <a:t>container_id</a:t>
            </a:r>
            <a:r>
              <a:rPr lang="en-US" altLang="en-US" sz="2000" dirty="0"/>
              <a:t>&gt; -it &lt;</a:t>
            </a:r>
            <a:r>
              <a:rPr lang="en-US" altLang="en-US" sz="2000" dirty="0" err="1"/>
              <a:t>image_id</a:t>
            </a:r>
            <a:r>
              <a:rPr lang="en-US" altLang="en-US" sz="2000" dirty="0"/>
              <a:t>&gt;</a:t>
            </a:r>
          </a:p>
          <a:p>
            <a:pPr marL="342900" indent="-342900">
              <a:buFont typeface="Arial" panose="020B0604020202020204" pitchFamily="34" charset="0"/>
              <a:buChar char="•"/>
            </a:pPr>
            <a:r>
              <a:rPr lang="en-US" altLang="en-US" sz="2000" dirty="0"/>
              <a:t>Finally, we don't necessarily have to perform these stages manually. This is where Jenkins comes in as pretty handy with their declarative pipeline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B0CA-6F02-FF38-9CAD-ED8D3110CC66}"/>
              </a:ext>
            </a:extLst>
          </p:cNvPr>
          <p:cNvSpPr>
            <a:spLocks noGrp="1"/>
          </p:cNvSpPr>
          <p:nvPr>
            <p:ph type="title"/>
          </p:nvPr>
        </p:nvSpPr>
        <p:spPr>
          <a:xfrm>
            <a:off x="184150" y="133350"/>
            <a:ext cx="8820150" cy="554038"/>
          </a:xfrm>
        </p:spPr>
        <p:txBody>
          <a:bodyPr/>
          <a:lstStyle/>
          <a:p>
            <a:pPr algn="l"/>
            <a:r>
              <a:rPr lang="en-IN" b="1" i="0" dirty="0">
                <a:solidFill>
                  <a:srgbClr val="000000"/>
                </a:solidFill>
                <a:effectLst/>
                <a:latin typeface="Calibri" panose="020F0502020204030204" pitchFamily="34" charset="0"/>
                <a:cs typeface="Calibri" panose="020F0502020204030204" pitchFamily="34" charset="0"/>
              </a:rPr>
              <a:t>Processes</a:t>
            </a:r>
          </a:p>
        </p:txBody>
      </p:sp>
      <p:sp>
        <p:nvSpPr>
          <p:cNvPr id="69634" name="Content Placeholder 2">
            <a:extLst>
              <a:ext uri="{FF2B5EF4-FFF2-40B4-BE49-F238E27FC236}">
                <a16:creationId xmlns:a16="http://schemas.microsoft.com/office/drawing/2014/main" id="{982E1C46-2030-DD7C-79AA-FF15133F4794}"/>
              </a:ext>
            </a:extLst>
          </p:cNvPr>
          <p:cNvSpPr>
            <a:spLocks noGrp="1"/>
          </p:cNvSpPr>
          <p:nvPr>
            <p:ph idx="1"/>
          </p:nvPr>
        </p:nvSpPr>
        <p:spPr>
          <a:xfrm>
            <a:off x="236538" y="666750"/>
            <a:ext cx="8248650" cy="5429250"/>
          </a:xfrm>
        </p:spPr>
        <p:txBody>
          <a:bodyPr/>
          <a:lstStyle/>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A twelve-factor app is expected to run in an execution environment as stateless processes. </a:t>
            </a:r>
          </a:p>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In other words, they can not store persistent state locally between requests. </a:t>
            </a:r>
          </a:p>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They may generate persistent data which is required to be stored in one or more stateful backing services.</a:t>
            </a:r>
          </a:p>
          <a:p>
            <a:pPr marL="342900"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if we keep track of user requests in-memory and use that information to serve future requests, it violates a twelve-factor app.</a:t>
            </a:r>
          </a:p>
          <a:p>
            <a:pPr marL="342900"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Hence, a twelve-factor app imposes no such restriction like sticky sessions. This makes such an app highly portable and scalable. In a cloud execution environment offering automated scaling, it's quite a desirable behavior from applications.</a:t>
            </a:r>
          </a:p>
          <a:p>
            <a:pPr marL="342900" indent="-342900">
              <a:buFont typeface="Arial" panose="020B0604020202020204" pitchFamily="34" charset="0"/>
              <a:buChar char="•"/>
            </a:pPr>
            <a:endParaRPr lang="en-US"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807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B0CA-6F02-FF38-9CAD-ED8D3110CC66}"/>
              </a:ext>
            </a:extLst>
          </p:cNvPr>
          <p:cNvSpPr>
            <a:spLocks noGrp="1"/>
          </p:cNvSpPr>
          <p:nvPr>
            <p:ph type="title"/>
          </p:nvPr>
        </p:nvSpPr>
        <p:spPr>
          <a:xfrm>
            <a:off x="184150" y="133350"/>
            <a:ext cx="8820150" cy="554038"/>
          </a:xfrm>
        </p:spPr>
        <p:txBody>
          <a:bodyPr/>
          <a:lstStyle/>
          <a:p>
            <a:pPr algn="l"/>
            <a:r>
              <a:rPr lang="en-IN" b="1" i="0" dirty="0">
                <a:solidFill>
                  <a:srgbClr val="000000"/>
                </a:solidFill>
                <a:effectLst/>
                <a:latin typeface="Calibri" panose="020F0502020204030204" pitchFamily="34" charset="0"/>
                <a:cs typeface="Calibri" panose="020F0502020204030204" pitchFamily="34" charset="0"/>
              </a:rPr>
              <a:t>Port Binding</a:t>
            </a:r>
          </a:p>
        </p:txBody>
      </p:sp>
      <p:sp>
        <p:nvSpPr>
          <p:cNvPr id="69634" name="Content Placeholder 2">
            <a:extLst>
              <a:ext uri="{FF2B5EF4-FFF2-40B4-BE49-F238E27FC236}">
                <a16:creationId xmlns:a16="http://schemas.microsoft.com/office/drawing/2014/main" id="{982E1C46-2030-DD7C-79AA-FF15133F4794}"/>
              </a:ext>
            </a:extLst>
          </p:cNvPr>
          <p:cNvSpPr>
            <a:spLocks noGrp="1"/>
          </p:cNvSpPr>
          <p:nvPr>
            <p:ph idx="1"/>
          </p:nvPr>
        </p:nvSpPr>
        <p:spPr>
          <a:xfrm>
            <a:off x="236538" y="666750"/>
            <a:ext cx="8248650" cy="5429250"/>
          </a:xfrm>
        </p:spPr>
        <p:txBody>
          <a:bodyPr/>
          <a:lstStyle/>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A traditional web application in Java is developed as a WAR or web archive. </a:t>
            </a:r>
          </a:p>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This is typically a collection of Servlets with dependencies, and it expects a conformant container runtime like Tomcat. </a:t>
            </a:r>
          </a:p>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A twelve-factor app, on the contrary, expects no such runtime dependency. It's completely self-contained and only requires an execution runtime like Java.</a:t>
            </a:r>
          </a:p>
          <a:p>
            <a:pPr marL="342900"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Spring Boot, apart from many other benefits, provides us with a default embedded application server. Hence, the JAR we generated earlier using Maven is fully capable of executing in any environment just by having a compatible Java runtime:</a:t>
            </a:r>
            <a:br>
              <a:rPr lang="en-US" altLang="en-US" sz="2000" dirty="0">
                <a:latin typeface="Calibri" panose="020F0502020204030204" pitchFamily="34" charset="0"/>
                <a:cs typeface="Calibri" panose="020F0502020204030204" pitchFamily="34" charset="0"/>
              </a:rPr>
            </a:br>
            <a:r>
              <a:rPr lang="en-US" altLang="en-US" sz="2000" dirty="0">
                <a:latin typeface="Calibri" panose="020F0502020204030204" pitchFamily="34" charset="0"/>
                <a:cs typeface="Calibri" panose="020F0502020204030204" pitchFamily="34" charset="0"/>
              </a:rPr>
              <a:t>java -jar </a:t>
            </a:r>
            <a:r>
              <a:rPr lang="en-US" altLang="en-US" sz="2000" dirty="0" err="1">
                <a:latin typeface="Calibri" panose="020F0502020204030204" pitchFamily="34" charset="0"/>
                <a:cs typeface="Calibri" panose="020F0502020204030204" pitchFamily="34" charset="0"/>
              </a:rPr>
              <a:t>application.jar</a:t>
            </a:r>
            <a:endParaRPr lang="en-US"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79027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B0CA-6F02-FF38-9CAD-ED8D3110CC66}"/>
              </a:ext>
            </a:extLst>
          </p:cNvPr>
          <p:cNvSpPr>
            <a:spLocks noGrp="1"/>
          </p:cNvSpPr>
          <p:nvPr>
            <p:ph type="title"/>
          </p:nvPr>
        </p:nvSpPr>
        <p:spPr>
          <a:xfrm>
            <a:off x="184150" y="133350"/>
            <a:ext cx="8820150" cy="554038"/>
          </a:xfrm>
        </p:spPr>
        <p:txBody>
          <a:bodyPr/>
          <a:lstStyle/>
          <a:p>
            <a:pPr algn="l"/>
            <a:r>
              <a:rPr lang="en-IN" b="1" i="0" dirty="0">
                <a:solidFill>
                  <a:srgbClr val="000000"/>
                </a:solidFill>
                <a:effectLst/>
                <a:latin typeface="Calibri" panose="020F0502020204030204" pitchFamily="34" charset="0"/>
                <a:cs typeface="Calibri" panose="020F0502020204030204" pitchFamily="34" charset="0"/>
              </a:rPr>
              <a:t>Concurrency</a:t>
            </a:r>
          </a:p>
        </p:txBody>
      </p:sp>
      <p:sp>
        <p:nvSpPr>
          <p:cNvPr id="69634" name="Content Placeholder 2">
            <a:extLst>
              <a:ext uri="{FF2B5EF4-FFF2-40B4-BE49-F238E27FC236}">
                <a16:creationId xmlns:a16="http://schemas.microsoft.com/office/drawing/2014/main" id="{982E1C46-2030-DD7C-79AA-FF15133F4794}"/>
              </a:ext>
            </a:extLst>
          </p:cNvPr>
          <p:cNvSpPr>
            <a:spLocks noGrp="1"/>
          </p:cNvSpPr>
          <p:nvPr>
            <p:ph idx="1"/>
          </p:nvPr>
        </p:nvSpPr>
        <p:spPr>
          <a:xfrm>
            <a:off x="236538" y="666750"/>
            <a:ext cx="8248650" cy="5429250"/>
          </a:xfrm>
        </p:spPr>
        <p:txBody>
          <a:bodyPr/>
          <a:lstStyle/>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Java offers </a:t>
            </a:r>
            <a:r>
              <a:rPr lang="en-IN" sz="2000" i="1" dirty="0">
                <a:solidFill>
                  <a:srgbClr val="000000"/>
                </a:solidFill>
                <a:effectLst/>
                <a:latin typeface="Calibri" panose="020F0502020204030204" pitchFamily="34" charset="0"/>
                <a:cs typeface="Calibri" panose="020F0502020204030204" pitchFamily="34" charset="0"/>
              </a:rPr>
              <a:t>Thread</a:t>
            </a:r>
            <a:r>
              <a:rPr lang="en-IN" sz="2000" i="0" dirty="0">
                <a:solidFill>
                  <a:srgbClr val="000000"/>
                </a:solidFill>
                <a:effectLst/>
                <a:latin typeface="Calibri" panose="020F0502020204030204" pitchFamily="34" charset="0"/>
                <a:cs typeface="Calibri" panose="020F0502020204030204" pitchFamily="34" charset="0"/>
              </a:rPr>
              <a:t> as a classical model to handle concurrency in an application. Threads are powerful but have limitations in terms of how much it can help an application scale.</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The twelve-factor methodology suggests apps to rely on processes for scaling. </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What this effectively means is that applications should be designed to distribute workload across multiple processes. Individual processes are, however, free to leverage a concurrency model like </a:t>
            </a:r>
            <a:r>
              <a:rPr lang="en-IN" sz="2000" i="1" dirty="0">
                <a:solidFill>
                  <a:srgbClr val="000000"/>
                </a:solidFill>
                <a:effectLst/>
                <a:latin typeface="Calibri" panose="020F0502020204030204" pitchFamily="34" charset="0"/>
                <a:cs typeface="Calibri" panose="020F0502020204030204" pitchFamily="34" charset="0"/>
              </a:rPr>
              <a:t>Thread</a:t>
            </a:r>
            <a:r>
              <a:rPr lang="en-IN" sz="2000" i="0" dirty="0">
                <a:solidFill>
                  <a:srgbClr val="000000"/>
                </a:solidFill>
                <a:effectLst/>
                <a:latin typeface="Calibri" panose="020F0502020204030204" pitchFamily="34" charset="0"/>
                <a:cs typeface="Calibri" panose="020F0502020204030204" pitchFamily="34" charset="0"/>
              </a:rPr>
              <a:t> internally.</a:t>
            </a:r>
          </a:p>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A Java application, when launched gets a single process which is bound to the underlying JVM. What we effectively need is a way to launch multiple instances of the application with intelligent load distribution between them. </a:t>
            </a:r>
          </a:p>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Since we've already packaged our application as a Docker container, Kubernetes is a natural choice for such orchestration.</a:t>
            </a:r>
          </a:p>
        </p:txBody>
      </p:sp>
    </p:spTree>
    <p:extLst>
      <p:ext uri="{BB962C8B-B14F-4D97-AF65-F5344CB8AC3E}">
        <p14:creationId xmlns:p14="http://schemas.microsoft.com/office/powerpoint/2010/main" val="39439919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B0CA-6F02-FF38-9CAD-ED8D3110CC66}"/>
              </a:ext>
            </a:extLst>
          </p:cNvPr>
          <p:cNvSpPr>
            <a:spLocks noGrp="1"/>
          </p:cNvSpPr>
          <p:nvPr>
            <p:ph type="title"/>
          </p:nvPr>
        </p:nvSpPr>
        <p:spPr>
          <a:xfrm>
            <a:off x="184150" y="133350"/>
            <a:ext cx="8820150" cy="554038"/>
          </a:xfrm>
        </p:spPr>
        <p:txBody>
          <a:bodyPr/>
          <a:lstStyle/>
          <a:p>
            <a:pPr algn="l"/>
            <a:r>
              <a:rPr lang="en-IN" b="1" i="0" dirty="0">
                <a:solidFill>
                  <a:srgbClr val="000000"/>
                </a:solidFill>
                <a:effectLst/>
                <a:latin typeface="Calibri" panose="020F0502020204030204" pitchFamily="34" charset="0"/>
                <a:cs typeface="Calibri" panose="020F0502020204030204" pitchFamily="34" charset="0"/>
              </a:rPr>
              <a:t>Disposability</a:t>
            </a:r>
          </a:p>
        </p:txBody>
      </p:sp>
      <p:sp>
        <p:nvSpPr>
          <p:cNvPr id="69634" name="Content Placeholder 2">
            <a:extLst>
              <a:ext uri="{FF2B5EF4-FFF2-40B4-BE49-F238E27FC236}">
                <a16:creationId xmlns:a16="http://schemas.microsoft.com/office/drawing/2014/main" id="{982E1C46-2030-DD7C-79AA-FF15133F4794}"/>
              </a:ext>
            </a:extLst>
          </p:cNvPr>
          <p:cNvSpPr>
            <a:spLocks noGrp="1"/>
          </p:cNvSpPr>
          <p:nvPr>
            <p:ph idx="1"/>
          </p:nvPr>
        </p:nvSpPr>
        <p:spPr>
          <a:xfrm>
            <a:off x="236538" y="666750"/>
            <a:ext cx="8248650" cy="5429250"/>
          </a:xfrm>
        </p:spPr>
        <p:txBody>
          <a:bodyPr/>
          <a:lstStyle/>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Application processes can be shut down on purpose or through an unexpected event. </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In either case, a twelve-factor app is supposed to handle it gracefully. In other words, an application process should be completely disposable without any unwanted side-effects. </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Moreover, processes should start quickly</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In summary, the application should expose idempotent services. </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This is another very desirable attribute of a service destined for cloud deployments. </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This gives the flexibility to stop, move, or spin new services at any time without any other considerations.</a:t>
            </a:r>
          </a:p>
        </p:txBody>
      </p:sp>
    </p:spTree>
    <p:extLst>
      <p:ext uri="{BB962C8B-B14F-4D97-AF65-F5344CB8AC3E}">
        <p14:creationId xmlns:p14="http://schemas.microsoft.com/office/powerpoint/2010/main" val="16589078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B0CA-6F02-FF38-9CAD-ED8D3110CC66}"/>
              </a:ext>
            </a:extLst>
          </p:cNvPr>
          <p:cNvSpPr>
            <a:spLocks noGrp="1"/>
          </p:cNvSpPr>
          <p:nvPr>
            <p:ph type="title"/>
          </p:nvPr>
        </p:nvSpPr>
        <p:spPr>
          <a:xfrm>
            <a:off x="184150" y="133350"/>
            <a:ext cx="8820150" cy="554038"/>
          </a:xfrm>
        </p:spPr>
        <p:txBody>
          <a:bodyPr/>
          <a:lstStyle/>
          <a:p>
            <a:pPr algn="l"/>
            <a:r>
              <a:rPr lang="en-IN" b="1" i="0" dirty="0">
                <a:solidFill>
                  <a:srgbClr val="000000"/>
                </a:solidFill>
                <a:effectLst/>
                <a:latin typeface="Calibri" panose="020F0502020204030204" pitchFamily="34" charset="0"/>
                <a:cs typeface="Calibri" panose="020F0502020204030204" pitchFamily="34" charset="0"/>
              </a:rPr>
              <a:t>Dev / Prod parity</a:t>
            </a:r>
          </a:p>
        </p:txBody>
      </p:sp>
      <p:sp>
        <p:nvSpPr>
          <p:cNvPr id="69634" name="Content Placeholder 2">
            <a:extLst>
              <a:ext uri="{FF2B5EF4-FFF2-40B4-BE49-F238E27FC236}">
                <a16:creationId xmlns:a16="http://schemas.microsoft.com/office/drawing/2014/main" id="{982E1C46-2030-DD7C-79AA-FF15133F4794}"/>
              </a:ext>
            </a:extLst>
          </p:cNvPr>
          <p:cNvSpPr>
            <a:spLocks noGrp="1"/>
          </p:cNvSpPr>
          <p:nvPr>
            <p:ph idx="1"/>
          </p:nvPr>
        </p:nvSpPr>
        <p:spPr>
          <a:xfrm>
            <a:off x="236538" y="666750"/>
            <a:ext cx="8248650" cy="5429250"/>
          </a:xfrm>
        </p:spPr>
        <p:txBody>
          <a:bodyPr/>
          <a:lstStyle/>
          <a:p>
            <a:pPr marL="342900" indent="-342900" algn="l">
              <a:buFont typeface="Arial" panose="020B0604020202020204" pitchFamily="34" charset="0"/>
              <a:buChar char="•"/>
            </a:pPr>
            <a:r>
              <a:rPr lang="en-IN" sz="2000" b="0" i="0" dirty="0">
                <a:solidFill>
                  <a:srgbClr val="000000"/>
                </a:solidFill>
                <a:effectLst/>
                <a:latin typeface="Calibri" panose="020F0502020204030204" pitchFamily="34" charset="0"/>
                <a:cs typeface="Calibri" panose="020F0502020204030204" pitchFamily="34" charset="0"/>
              </a:rPr>
              <a:t>It's typical for applications to be developed on local machines, tested on some other environments and finally deployed to production. </a:t>
            </a:r>
          </a:p>
          <a:p>
            <a:pPr marL="342900" indent="-342900" algn="l">
              <a:buFont typeface="Arial" panose="020B0604020202020204" pitchFamily="34" charset="0"/>
              <a:buChar char="•"/>
            </a:pPr>
            <a:r>
              <a:rPr lang="en-IN" sz="2000" b="0" i="0" dirty="0">
                <a:solidFill>
                  <a:srgbClr val="000000"/>
                </a:solidFill>
                <a:effectLst/>
                <a:latin typeface="Calibri" panose="020F0502020204030204" pitchFamily="34" charset="0"/>
                <a:cs typeface="Calibri" panose="020F0502020204030204" pitchFamily="34" charset="0"/>
              </a:rPr>
              <a:t>It's often the case where these environments are different.</a:t>
            </a:r>
          </a:p>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The twelve-factor methodology suggests keeping the gap between development and production environment as minimal as possible. These gaps can result from long development cycles, different teams involved, or different technology stack in use.</a:t>
            </a:r>
          </a:p>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technology like Spring Boot and Docker automatically bridge this gap to a great extent</a:t>
            </a:r>
          </a:p>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We must use the same backing services – like the database – as well.</a:t>
            </a:r>
          </a:p>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Moreover, we should have the right processes like continuous integration and delivery to facilitate bridging this gap further.</a:t>
            </a:r>
          </a:p>
          <a:p>
            <a:pPr marL="342900" indent="-342900">
              <a:buFont typeface="Arial" panose="020B0604020202020204" pitchFamily="34" charset="0"/>
              <a:buChar char="•"/>
            </a:pPr>
            <a:endParaRPr lang="en-IN" sz="2000"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997266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B0CA-6F02-FF38-9CAD-ED8D3110CC66}"/>
              </a:ext>
            </a:extLst>
          </p:cNvPr>
          <p:cNvSpPr>
            <a:spLocks noGrp="1"/>
          </p:cNvSpPr>
          <p:nvPr>
            <p:ph type="title"/>
          </p:nvPr>
        </p:nvSpPr>
        <p:spPr>
          <a:xfrm>
            <a:off x="184150" y="133350"/>
            <a:ext cx="8820150" cy="554038"/>
          </a:xfrm>
        </p:spPr>
        <p:txBody>
          <a:bodyPr/>
          <a:lstStyle/>
          <a:p>
            <a:pPr algn="l"/>
            <a:r>
              <a:rPr lang="en-IN" b="1" i="0" dirty="0">
                <a:solidFill>
                  <a:srgbClr val="000000"/>
                </a:solidFill>
                <a:effectLst/>
                <a:latin typeface="Calibri" panose="020F0502020204030204" pitchFamily="34" charset="0"/>
                <a:cs typeface="Calibri" panose="020F0502020204030204" pitchFamily="34" charset="0"/>
              </a:rPr>
              <a:t>Logs</a:t>
            </a:r>
          </a:p>
        </p:txBody>
      </p:sp>
      <p:sp>
        <p:nvSpPr>
          <p:cNvPr id="69634" name="Content Placeholder 2">
            <a:extLst>
              <a:ext uri="{FF2B5EF4-FFF2-40B4-BE49-F238E27FC236}">
                <a16:creationId xmlns:a16="http://schemas.microsoft.com/office/drawing/2014/main" id="{982E1C46-2030-DD7C-79AA-FF15133F4794}"/>
              </a:ext>
            </a:extLst>
          </p:cNvPr>
          <p:cNvSpPr>
            <a:spLocks noGrp="1"/>
          </p:cNvSpPr>
          <p:nvPr>
            <p:ph idx="1"/>
          </p:nvPr>
        </p:nvSpPr>
        <p:spPr>
          <a:xfrm>
            <a:off x="236538" y="666750"/>
            <a:ext cx="8248650" cy="5429250"/>
          </a:xfrm>
        </p:spPr>
        <p:txBody>
          <a:bodyPr/>
          <a:lstStyle/>
          <a:p>
            <a:pPr marL="342900" indent="-342900" algn="l">
              <a:buFont typeface="Arial" panose="020B0604020202020204" pitchFamily="34" charset="0"/>
              <a:buChar char="•"/>
            </a:pPr>
            <a:r>
              <a:rPr lang="en-IN" sz="2000" b="0" i="0" dirty="0">
                <a:solidFill>
                  <a:srgbClr val="000000"/>
                </a:solidFill>
                <a:effectLst/>
                <a:latin typeface="Calibri" panose="020F0502020204030204" pitchFamily="34" charset="0"/>
                <a:cs typeface="Calibri" panose="020F0502020204030204" pitchFamily="34" charset="0"/>
              </a:rPr>
              <a:t>Logs are essential data that an application generates during its lifetime. They provide invaluable insights into the working of the application. </a:t>
            </a:r>
          </a:p>
          <a:p>
            <a:pPr marL="342900" indent="-342900" algn="l">
              <a:buFont typeface="Arial" panose="020B0604020202020204" pitchFamily="34" charset="0"/>
              <a:buChar char="•"/>
            </a:pPr>
            <a:r>
              <a:rPr lang="en-IN" sz="2000" b="0" i="0" dirty="0">
                <a:solidFill>
                  <a:srgbClr val="000000"/>
                </a:solidFill>
                <a:effectLst/>
                <a:latin typeface="Calibri" panose="020F0502020204030204" pitchFamily="34" charset="0"/>
                <a:cs typeface="Calibri" panose="020F0502020204030204" pitchFamily="34" charset="0"/>
              </a:rPr>
              <a:t>Typically an application can generate logs at multiple levels with varying details and output ii in multiple different formats.</a:t>
            </a:r>
          </a:p>
          <a:p>
            <a:pPr marL="342900" indent="-342900" algn="l">
              <a:buFont typeface="Arial" panose="020B0604020202020204" pitchFamily="34" charset="0"/>
              <a:buChar char="•"/>
            </a:pPr>
            <a:r>
              <a:rPr lang="en-IN" sz="2000" b="0" i="0" dirty="0">
                <a:solidFill>
                  <a:srgbClr val="000000"/>
                </a:solidFill>
                <a:effectLst/>
                <a:latin typeface="Calibri" panose="020F0502020204030204" pitchFamily="34" charset="0"/>
                <a:cs typeface="Calibri" panose="020F0502020204030204" pitchFamily="34" charset="0"/>
              </a:rPr>
              <a:t>A twelve-factor app, however, separates itself from log generation and its processing. </a:t>
            </a:r>
          </a:p>
          <a:p>
            <a:pPr marL="342900" indent="-342900" algn="l">
              <a:buFont typeface="Arial" panose="020B0604020202020204" pitchFamily="34" charset="0"/>
              <a:buChar char="•"/>
            </a:pPr>
            <a:r>
              <a:rPr lang="en-IN" sz="2000" b="0" i="0" dirty="0">
                <a:solidFill>
                  <a:srgbClr val="000000"/>
                </a:solidFill>
                <a:effectLst/>
                <a:latin typeface="Calibri" panose="020F0502020204030204" pitchFamily="34" charset="0"/>
                <a:cs typeface="Calibri" panose="020F0502020204030204" pitchFamily="34" charset="0"/>
              </a:rPr>
              <a:t>For such an app, logs are nothing but a time-ordered stream of events. It merely writes these events to the standard output of the execution environment. </a:t>
            </a:r>
          </a:p>
          <a:p>
            <a:pPr marL="342900" indent="-342900" algn="l">
              <a:buFont typeface="Arial" panose="020B0604020202020204" pitchFamily="34" charset="0"/>
              <a:buChar char="•"/>
            </a:pPr>
            <a:r>
              <a:rPr lang="en-IN" sz="2000" b="0" i="0" dirty="0">
                <a:solidFill>
                  <a:srgbClr val="000000"/>
                </a:solidFill>
                <a:effectLst/>
                <a:latin typeface="Calibri" panose="020F0502020204030204" pitchFamily="34" charset="0"/>
                <a:cs typeface="Calibri" panose="020F0502020204030204" pitchFamily="34" charset="0"/>
              </a:rPr>
              <a:t>The capture, storage, curation, and archival of such stream should be handled by the execution environment.</a:t>
            </a:r>
          </a:p>
          <a:p>
            <a:pPr marL="342900" indent="-342900" algn="l">
              <a:buFont typeface="Arial" panose="020B0604020202020204" pitchFamily="34" charset="0"/>
              <a:buChar char="•"/>
            </a:pPr>
            <a:r>
              <a:rPr lang="en-IN" sz="2000" b="0" i="0" dirty="0">
                <a:solidFill>
                  <a:srgbClr val="000000"/>
                </a:solidFill>
                <a:effectLst/>
                <a:latin typeface="Calibri" panose="020F0502020204030204" pitchFamily="34" charset="0"/>
                <a:cs typeface="Calibri" panose="020F0502020204030204" pitchFamily="34" charset="0"/>
              </a:rPr>
              <a:t>There are quite several tools available to us for this purpose. To begin with, we can use SLF4J to handle logging abstractly within our application. Moreover, we can use a tool like </a:t>
            </a:r>
            <a:r>
              <a:rPr lang="en-IN" sz="2000" b="0" i="0" dirty="0" err="1">
                <a:solidFill>
                  <a:srgbClr val="000000"/>
                </a:solidFill>
                <a:effectLst/>
                <a:latin typeface="Calibri" panose="020F0502020204030204" pitchFamily="34" charset="0"/>
                <a:cs typeface="Calibri" panose="020F0502020204030204" pitchFamily="34" charset="0"/>
              </a:rPr>
              <a:t>Fluentd</a:t>
            </a:r>
            <a:r>
              <a:rPr lang="en-IN" sz="2000" b="0" i="0" dirty="0">
                <a:solidFill>
                  <a:srgbClr val="000000"/>
                </a:solidFill>
                <a:effectLst/>
                <a:latin typeface="Calibri" panose="020F0502020204030204" pitchFamily="34" charset="0"/>
                <a:cs typeface="Calibri" panose="020F0502020204030204" pitchFamily="34" charset="0"/>
              </a:rPr>
              <a:t> to collect the stream of logs from applications and backing services.</a:t>
            </a:r>
          </a:p>
          <a:p>
            <a:pPr marL="342900" indent="-342900" algn="l">
              <a:buFont typeface="Arial" panose="020B0604020202020204" pitchFamily="34" charset="0"/>
              <a:buChar char="•"/>
            </a:pPr>
            <a:r>
              <a:rPr lang="en-IN" sz="2000" b="0" i="0" dirty="0">
                <a:solidFill>
                  <a:srgbClr val="000000"/>
                </a:solidFill>
                <a:effectLst/>
                <a:latin typeface="Calibri" panose="020F0502020204030204" pitchFamily="34" charset="0"/>
                <a:cs typeface="Calibri" panose="020F0502020204030204" pitchFamily="34" charset="0"/>
              </a:rPr>
              <a:t>This we can feed into Elasticsearch for storage and indexing. Finally, we can generate meaningful dashboards for visualization in Kibana.</a:t>
            </a:r>
          </a:p>
        </p:txBody>
      </p:sp>
    </p:spTree>
    <p:extLst>
      <p:ext uri="{BB962C8B-B14F-4D97-AF65-F5344CB8AC3E}">
        <p14:creationId xmlns:p14="http://schemas.microsoft.com/office/powerpoint/2010/main" val="639549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B0CA-6F02-FF38-9CAD-ED8D3110CC66}"/>
              </a:ext>
            </a:extLst>
          </p:cNvPr>
          <p:cNvSpPr>
            <a:spLocks noGrp="1"/>
          </p:cNvSpPr>
          <p:nvPr>
            <p:ph type="title"/>
          </p:nvPr>
        </p:nvSpPr>
        <p:spPr>
          <a:xfrm>
            <a:off x="184150" y="133350"/>
            <a:ext cx="8820150" cy="554038"/>
          </a:xfrm>
        </p:spPr>
        <p:txBody>
          <a:bodyPr/>
          <a:lstStyle/>
          <a:p>
            <a:pPr algn="l"/>
            <a:r>
              <a:rPr lang="en-IN" b="1" i="0" dirty="0">
                <a:solidFill>
                  <a:srgbClr val="000000"/>
                </a:solidFill>
                <a:effectLst/>
                <a:latin typeface="Calibri" panose="020F0502020204030204" pitchFamily="34" charset="0"/>
                <a:cs typeface="Calibri" panose="020F0502020204030204" pitchFamily="34" charset="0"/>
              </a:rPr>
              <a:t>Admin Process</a:t>
            </a:r>
          </a:p>
        </p:txBody>
      </p:sp>
      <p:sp>
        <p:nvSpPr>
          <p:cNvPr id="69634" name="Content Placeholder 2">
            <a:extLst>
              <a:ext uri="{FF2B5EF4-FFF2-40B4-BE49-F238E27FC236}">
                <a16:creationId xmlns:a16="http://schemas.microsoft.com/office/drawing/2014/main" id="{982E1C46-2030-DD7C-79AA-FF15133F4794}"/>
              </a:ext>
            </a:extLst>
          </p:cNvPr>
          <p:cNvSpPr>
            <a:spLocks noGrp="1"/>
          </p:cNvSpPr>
          <p:nvPr>
            <p:ph idx="1"/>
          </p:nvPr>
        </p:nvSpPr>
        <p:spPr>
          <a:xfrm>
            <a:off x="236538" y="666750"/>
            <a:ext cx="8248650" cy="5429250"/>
          </a:xfrm>
        </p:spPr>
        <p:txBody>
          <a:bodyPr/>
          <a:lstStyle/>
          <a:p>
            <a:pPr marL="342900" indent="-342900" algn="l" fontAlgn="base">
              <a:buFont typeface="Arial" panose="020B0604020202020204" pitchFamily="34" charset="0"/>
              <a:buChar char="•"/>
            </a:pPr>
            <a:r>
              <a:rPr lang="en-IN" sz="2000" b="0" i="0" dirty="0">
                <a:effectLst/>
                <a:latin typeface="Calibri" panose="020F0502020204030204" pitchFamily="34" charset="0"/>
                <a:cs typeface="Calibri" panose="020F0502020204030204" pitchFamily="34" charset="0"/>
              </a:rPr>
              <a:t>The idea here is to separate administrative tasks from the rest of the app to prevent one-off tasks from causing issues with your running apps. </a:t>
            </a:r>
          </a:p>
          <a:p>
            <a:pPr marL="342900" indent="-342900" algn="l" fontAlgn="base">
              <a:buFont typeface="Arial" panose="020B0604020202020204" pitchFamily="34" charset="0"/>
              <a:buChar char="•"/>
            </a:pPr>
            <a:r>
              <a:rPr lang="en-IN" sz="2000" b="0" i="0" dirty="0">
                <a:effectLst/>
                <a:latin typeface="Calibri" panose="020F0502020204030204" pitchFamily="34" charset="0"/>
                <a:cs typeface="Calibri" panose="020F0502020204030204" pitchFamily="34" charset="0"/>
              </a:rPr>
              <a:t>Containers make this easy, as you can spin up a container just to run a task and then shut it down.</a:t>
            </a:r>
          </a:p>
          <a:p>
            <a:pPr marL="342900" indent="-342900" algn="l" fontAlgn="base">
              <a:buFont typeface="Arial" panose="020B0604020202020204" pitchFamily="34" charset="0"/>
              <a:buChar char="•"/>
            </a:pPr>
            <a:r>
              <a:rPr lang="en-IN" sz="2000" b="0" i="0" dirty="0">
                <a:effectLst/>
                <a:latin typeface="Calibri" panose="020F0502020204030204" pitchFamily="34" charset="0"/>
                <a:cs typeface="Calibri" panose="020F0502020204030204" pitchFamily="34" charset="0"/>
              </a:rPr>
              <a:t>Examples include doing data </a:t>
            </a:r>
            <a:r>
              <a:rPr lang="en-IN" sz="2000" b="0" i="0" dirty="0" err="1">
                <a:effectLst/>
                <a:latin typeface="Calibri" panose="020F0502020204030204" pitchFamily="34" charset="0"/>
                <a:cs typeface="Calibri" panose="020F0502020204030204" pitchFamily="34" charset="0"/>
              </a:rPr>
              <a:t>cleanup</a:t>
            </a:r>
            <a:r>
              <a:rPr lang="en-IN" sz="2000" b="0" i="0" dirty="0">
                <a:effectLst/>
                <a:latin typeface="Calibri" panose="020F0502020204030204" pitchFamily="34" charset="0"/>
                <a:cs typeface="Calibri" panose="020F0502020204030204" pitchFamily="34" charset="0"/>
              </a:rPr>
              <a:t>, running analytics for a presentation, or turning on and off features for A/B testing.</a:t>
            </a:r>
          </a:p>
          <a:p>
            <a:pPr marL="342900" indent="-342900" algn="l" fontAlgn="base">
              <a:buFont typeface="Arial" panose="020B0604020202020204" pitchFamily="34" charset="0"/>
              <a:buChar char="•"/>
            </a:pPr>
            <a:r>
              <a:rPr lang="en-IN" sz="2000" b="0" i="0" dirty="0">
                <a:effectLst/>
                <a:latin typeface="Calibri" panose="020F0502020204030204" pitchFamily="34" charset="0"/>
                <a:cs typeface="Calibri" panose="020F0502020204030204" pitchFamily="34" charset="0"/>
              </a:rPr>
              <a:t>Though the admin processes are separate, you must continue to run them in the same environment and against the base code and config of the app itself. </a:t>
            </a:r>
          </a:p>
          <a:p>
            <a:pPr marL="342900" indent="-342900" algn="l" fontAlgn="base">
              <a:buFont typeface="Arial" panose="020B0604020202020204" pitchFamily="34" charset="0"/>
              <a:buChar char="•"/>
            </a:pPr>
            <a:r>
              <a:rPr lang="en-IN" sz="2000" b="0" i="0" dirty="0">
                <a:effectLst/>
                <a:latin typeface="Calibri" panose="020F0502020204030204" pitchFamily="34" charset="0"/>
                <a:cs typeface="Calibri" panose="020F0502020204030204" pitchFamily="34" charset="0"/>
              </a:rPr>
              <a:t>Shipping the admin tasks code alongside the app prevents drift.</a:t>
            </a:r>
          </a:p>
          <a:p>
            <a:pPr marL="342900" indent="-342900">
              <a:buFont typeface="Arial" panose="020B0604020202020204" pitchFamily="34" charset="0"/>
              <a:buChar char="•"/>
            </a:pPr>
            <a:r>
              <a:rPr lang="en-IN" sz="2000" b="0" i="0" dirty="0">
                <a:effectLst/>
                <a:latin typeface="Calibri" panose="020F0502020204030204" pitchFamily="34" charset="0"/>
                <a:cs typeface="Calibri" panose="020F0502020204030204" pitchFamily="34" charset="0"/>
              </a:rPr>
              <a:t>we can use Groovy integrated with Java runtime to start such processes.</a:t>
            </a:r>
          </a:p>
        </p:txBody>
      </p:sp>
    </p:spTree>
    <p:extLst>
      <p:ext uri="{BB962C8B-B14F-4D97-AF65-F5344CB8AC3E}">
        <p14:creationId xmlns:p14="http://schemas.microsoft.com/office/powerpoint/2010/main" val="4082700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Microservice Logging Best Practices</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6172200"/>
          </a:xfrm>
        </p:spPr>
        <p:txBody>
          <a:bodyPr/>
          <a:lstStyle/>
          <a:p>
            <a:pPr marL="342900" indent="-342900">
              <a:buFont typeface="Arial" panose="020B0604020202020204" pitchFamily="34" charset="0"/>
              <a:buChar char="•"/>
            </a:pPr>
            <a:r>
              <a:rPr lang="en-IN" sz="2000" b="1" i="0" dirty="0">
                <a:solidFill>
                  <a:srgbClr val="323232"/>
                </a:solidFill>
                <a:effectLst/>
                <a:latin typeface="Arial" panose="020B0604020202020204" pitchFamily="34" charset="0"/>
              </a:rPr>
              <a:t>Use centralized log storage</a:t>
            </a:r>
            <a:br>
              <a:rPr lang="en-IN" sz="2000" b="1" i="0" dirty="0">
                <a:solidFill>
                  <a:srgbClr val="323232"/>
                </a:solidFill>
                <a:effectLst/>
                <a:latin typeface="Arial" panose="020B0604020202020204" pitchFamily="34" charset="0"/>
              </a:rPr>
            </a:br>
            <a:r>
              <a:rPr lang="en-IN" sz="2000" i="0" dirty="0">
                <a:solidFill>
                  <a:srgbClr val="323232"/>
                </a:solidFill>
                <a:effectLst/>
                <a:latin typeface="Calibri" panose="020F0502020204030204" pitchFamily="34" charset="0"/>
                <a:cs typeface="Calibri" panose="020F0502020204030204" pitchFamily="34" charset="0"/>
              </a:rPr>
              <a:t>Individual log storage adds a lot of complexity to log retrieval and analytics.</a:t>
            </a:r>
          </a:p>
          <a:p>
            <a:pPr marL="342900" indent="-342900">
              <a:buFont typeface="Arial" panose="020B0604020202020204" pitchFamily="34" charset="0"/>
              <a:buChar char="•"/>
            </a:pPr>
            <a:r>
              <a:rPr lang="en-IN" sz="2000" b="1" i="0" dirty="0">
                <a:solidFill>
                  <a:srgbClr val="323232"/>
                </a:solidFill>
                <a:effectLst/>
                <a:latin typeface="Arial" panose="020B0604020202020204" pitchFamily="34" charset="0"/>
              </a:rPr>
              <a:t>Query logs:</a:t>
            </a:r>
            <a:br>
              <a:rPr lang="en-IN" sz="2000" b="1" i="0" dirty="0">
                <a:solidFill>
                  <a:srgbClr val="323232"/>
                </a:solidFill>
                <a:effectLst/>
                <a:latin typeface="Arial" panose="020B0604020202020204" pitchFamily="34" charset="0"/>
              </a:rPr>
            </a:br>
            <a:r>
              <a:rPr lang="en-IN" sz="2000" i="0" dirty="0">
                <a:solidFill>
                  <a:srgbClr val="323232"/>
                </a:solidFill>
                <a:effectLst/>
                <a:latin typeface="Calibri" panose="020F0502020204030204" pitchFamily="34" charset="0"/>
                <a:cs typeface="Calibri" panose="020F0502020204030204" pitchFamily="34" charset="0"/>
              </a:rPr>
              <a:t>Teams can query the log data to find out the percentage of failed requests, the time taken by each request and the frequency of each service call. One way to supplement this is to use a tool that can aggregate log data, such as the ELK stack, Splunk or Sumo Logic.</a:t>
            </a:r>
          </a:p>
          <a:p>
            <a:pPr marL="342900" indent="-342900">
              <a:buFont typeface="Arial" panose="020B0604020202020204" pitchFamily="34" charset="0"/>
              <a:buChar char="•"/>
            </a:pPr>
            <a:r>
              <a:rPr lang="en-IN" sz="2000" b="1" i="0" dirty="0">
                <a:solidFill>
                  <a:srgbClr val="323232"/>
                </a:solidFill>
                <a:effectLst/>
                <a:latin typeface="Arial" panose="020B0604020202020204" pitchFamily="34" charset="0"/>
              </a:rPr>
              <a:t>Handle failures:</a:t>
            </a:r>
            <a:br>
              <a:rPr lang="en-IN" sz="2000" b="1" i="0" dirty="0">
                <a:solidFill>
                  <a:srgbClr val="323232"/>
                </a:solidFill>
                <a:effectLst/>
                <a:latin typeface="Arial" panose="020B0604020202020204" pitchFamily="34" charset="0"/>
              </a:rPr>
            </a:br>
            <a:r>
              <a:rPr lang="en-IN" sz="2000" i="0" dirty="0">
                <a:solidFill>
                  <a:srgbClr val="323232"/>
                </a:solidFill>
                <a:effectLst/>
                <a:latin typeface="Calibri" panose="020F0502020204030204" pitchFamily="34" charset="0"/>
                <a:cs typeface="Calibri" panose="020F0502020204030204" pitchFamily="34" charset="0"/>
              </a:rPr>
              <a:t>Application deployments should rely on an automated alert system that can </a:t>
            </a:r>
            <a:r>
              <a:rPr lang="en-IN" sz="2000" i="0" dirty="0" err="1">
                <a:solidFill>
                  <a:srgbClr val="323232"/>
                </a:solidFill>
                <a:effectLst/>
                <a:latin typeface="Calibri" panose="020F0502020204030204" pitchFamily="34" charset="0"/>
                <a:cs typeface="Calibri" panose="020F0502020204030204" pitchFamily="34" charset="0"/>
              </a:rPr>
              <a:t>analyze</a:t>
            </a:r>
            <a:r>
              <a:rPr lang="en-IN" sz="2000" i="0" dirty="0">
                <a:solidFill>
                  <a:srgbClr val="323232"/>
                </a:solidFill>
                <a:effectLst/>
                <a:latin typeface="Calibri" panose="020F0502020204030204" pitchFamily="34" charset="0"/>
                <a:cs typeface="Calibri" panose="020F0502020204030204" pitchFamily="34" charset="0"/>
              </a:rPr>
              <a:t> the logs and send out alerts whenever something goes wrong with one or more services</a:t>
            </a:r>
          </a:p>
          <a:p>
            <a:pPr marL="342900" indent="-342900">
              <a:buFont typeface="Arial" panose="020B0604020202020204" pitchFamily="34" charset="0"/>
              <a:buChar char="•"/>
            </a:pPr>
            <a:endParaRPr lang="en-IN" sz="2000" i="0" dirty="0">
              <a:solidFill>
                <a:srgbClr val="323232"/>
              </a:solidFill>
              <a:effectLst/>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endParaRPr lang="en-US" altLang="en-US" sz="2000" dirty="0">
              <a:latin typeface="Calibri" panose="020F0502020204030204" pitchFamily="34" charset="0"/>
              <a:cs typeface="Calibri" panose="020F0502020204030204" pitchFamily="34" charset="0"/>
            </a:endParaRPr>
          </a:p>
        </p:txBody>
      </p:sp>
      <p:pic>
        <p:nvPicPr>
          <p:cNvPr id="2050" name="Picture 2" descr="Distributed Logging Architecture">
            <a:extLst>
              <a:ext uri="{FF2B5EF4-FFF2-40B4-BE49-F238E27FC236}">
                <a16:creationId xmlns:a16="http://schemas.microsoft.com/office/drawing/2014/main" id="{E1FBF281-2EDF-6833-4029-E9A83930C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4386339"/>
            <a:ext cx="6661150" cy="2334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2445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Hexagonal pattern</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266069893"/>
      </p:ext>
    </p:extLst>
  </p:cSld>
  <p:clrMapOvr>
    <a:masterClrMapping/>
  </p:clrMapOvr>
  <p:transition spd="slow">
    <p:circl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Architecture</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602662"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b="0" i="0" dirty="0">
                <a:solidFill>
                  <a:srgbClr val="222222"/>
                </a:solidFill>
                <a:effectLst/>
                <a:latin typeface="Calibri" panose="020F0502020204030204" pitchFamily="34" charset="0"/>
                <a:cs typeface="Calibri" panose="020F0502020204030204" pitchFamily="34" charset="0"/>
              </a:rPr>
              <a:t>By architecture, we mean the division of a system into components, the arrangement and characteristics of these components, and the way these components communicate with each other.</a:t>
            </a:r>
          </a:p>
          <a:p>
            <a:pPr marL="342900"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Good architecture allows the software to be changed during its lifetime with as little, constant effort as possible (and correspondingly predictable costs for the client).</a:t>
            </a:r>
          </a:p>
        </p:txBody>
      </p:sp>
      <p:pic>
        <p:nvPicPr>
          <p:cNvPr id="21506" name="Picture 2" descr="A “historically grown” software architecture">
            <a:extLst>
              <a:ext uri="{FF2B5EF4-FFF2-40B4-BE49-F238E27FC236}">
                <a16:creationId xmlns:a16="http://schemas.microsoft.com/office/drawing/2014/main" id="{FEE17983-4E39-08ED-FCF9-C04A3958E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625" y="3124200"/>
            <a:ext cx="6553200" cy="32984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Architecture Changes</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6026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l">
              <a:buFont typeface="Arial" panose="020B0604020202020204" pitchFamily="34" charset="0"/>
              <a:buChar char="•"/>
            </a:pPr>
            <a:r>
              <a:rPr lang="en-IN" sz="2000" b="0" i="0" dirty="0">
                <a:solidFill>
                  <a:srgbClr val="222222"/>
                </a:solidFill>
                <a:effectLst/>
                <a:latin typeface="Calibri" panose="020F0502020204030204" pitchFamily="34" charset="0"/>
                <a:cs typeface="Calibri" panose="020F0502020204030204" pitchFamily="34" charset="0"/>
              </a:rPr>
              <a:t>Changes could be:</a:t>
            </a:r>
          </a:p>
          <a:p>
            <a:pPr marL="1085850" lvl="1" indent="-342900">
              <a:buFont typeface="Arial" panose="020B0604020202020204" pitchFamily="34" charset="0"/>
              <a:buChar char="•"/>
            </a:pPr>
            <a:r>
              <a:rPr lang="en-IN" sz="2000" b="0" i="0" dirty="0">
                <a:solidFill>
                  <a:srgbClr val="222222"/>
                </a:solidFill>
                <a:effectLst/>
                <a:latin typeface="Calibri" panose="020F0502020204030204" pitchFamily="34" charset="0"/>
                <a:cs typeface="Calibri" panose="020F0502020204030204" pitchFamily="34" charset="0"/>
              </a:rPr>
              <a:t>Implementation of customer requests.</a:t>
            </a:r>
          </a:p>
          <a:p>
            <a:pPr marL="1085850" lvl="1" indent="-342900">
              <a:buFont typeface="Arial" panose="020B0604020202020204" pitchFamily="34" charset="0"/>
              <a:buChar char="•"/>
            </a:pPr>
            <a:r>
              <a:rPr lang="en-IN" sz="2000" b="0" i="0" dirty="0">
                <a:solidFill>
                  <a:srgbClr val="222222"/>
                </a:solidFill>
                <a:effectLst/>
                <a:latin typeface="Calibri" panose="020F0502020204030204" pitchFamily="34" charset="0"/>
                <a:cs typeface="Calibri" panose="020F0502020204030204" pitchFamily="34" charset="0"/>
              </a:rPr>
              <a:t>Adjustments to reflect changes in legal requirements.</a:t>
            </a:r>
          </a:p>
          <a:p>
            <a:pPr marL="1085850" lvl="1" indent="-342900">
              <a:buFont typeface="Arial" panose="020B0604020202020204" pitchFamily="34" charset="0"/>
              <a:buChar char="•"/>
            </a:pPr>
            <a:r>
              <a:rPr lang="en-IN" sz="2000" b="0" i="0" dirty="0">
                <a:solidFill>
                  <a:srgbClr val="222222"/>
                </a:solidFill>
                <a:effectLst/>
                <a:latin typeface="Calibri" panose="020F0502020204030204" pitchFamily="34" charset="0"/>
                <a:cs typeface="Calibri" panose="020F0502020204030204" pitchFamily="34" charset="0"/>
              </a:rPr>
              <a:t>Using more modern technologies (e.g., replacing a SOAP API with a REST API).</a:t>
            </a:r>
          </a:p>
          <a:p>
            <a:pPr marL="1085850" lvl="1" indent="-342900">
              <a:buFont typeface="Arial" panose="020B0604020202020204" pitchFamily="34" charset="0"/>
              <a:buChar char="•"/>
            </a:pPr>
            <a:r>
              <a:rPr lang="en-IN" sz="2000" b="0" i="0" dirty="0">
                <a:solidFill>
                  <a:srgbClr val="222222"/>
                </a:solidFill>
                <a:effectLst/>
                <a:latin typeface="Calibri" panose="020F0502020204030204" pitchFamily="34" charset="0"/>
                <a:cs typeface="Calibri" panose="020F0502020204030204" pitchFamily="34" charset="0"/>
              </a:rPr>
              <a:t>Upgrading infrastructure components (e.g., upgrading the database server or ORM library to a new version).</a:t>
            </a:r>
          </a:p>
          <a:p>
            <a:pPr marL="1085850" lvl="1" indent="-342900">
              <a:buFont typeface="Arial" panose="020B0604020202020204" pitchFamily="34" charset="0"/>
              <a:buChar char="•"/>
            </a:pPr>
            <a:r>
              <a:rPr lang="en-IN" sz="2000" b="0" i="0" dirty="0">
                <a:solidFill>
                  <a:srgbClr val="222222"/>
                </a:solidFill>
                <a:effectLst/>
                <a:latin typeface="Calibri" panose="020F0502020204030204" pitchFamily="34" charset="0"/>
                <a:cs typeface="Calibri" panose="020F0502020204030204" pitchFamily="34" charset="0"/>
              </a:rPr>
              <a:t>Exchanging third-party systems (such as an external billing or newsletter delivery system).</a:t>
            </a:r>
          </a:p>
          <a:p>
            <a:pPr marL="1085850" lvl="1" indent="-342900">
              <a:buFont typeface="Arial" panose="020B0604020202020204" pitchFamily="34" charset="0"/>
              <a:buChar char="•"/>
            </a:pPr>
            <a:r>
              <a:rPr lang="en-IN" sz="2000" b="0" i="0" dirty="0">
                <a:solidFill>
                  <a:srgbClr val="222222"/>
                </a:solidFill>
                <a:effectLst/>
                <a:latin typeface="Calibri" panose="020F0502020204030204" pitchFamily="34" charset="0"/>
                <a:cs typeface="Calibri" panose="020F0502020204030204" pitchFamily="34" charset="0"/>
              </a:rPr>
              <a:t>And even replacing the application server (e.g., </a:t>
            </a:r>
            <a:r>
              <a:rPr lang="en-IN" sz="2000" b="0" i="0" dirty="0" err="1">
                <a:solidFill>
                  <a:srgbClr val="222222"/>
                </a:solidFill>
                <a:effectLst/>
                <a:latin typeface="Calibri" panose="020F0502020204030204" pitchFamily="34" charset="0"/>
                <a:cs typeface="Calibri" panose="020F0502020204030204" pitchFamily="34" charset="0"/>
              </a:rPr>
              <a:t>Quarkus</a:t>
            </a:r>
            <a:r>
              <a:rPr lang="en-IN" sz="2000" b="0" i="0" dirty="0">
                <a:solidFill>
                  <a:srgbClr val="222222"/>
                </a:solidFill>
                <a:effectLst/>
                <a:latin typeface="Calibri" panose="020F0502020204030204" pitchFamily="34" charset="0"/>
                <a:cs typeface="Calibri" panose="020F0502020204030204" pitchFamily="34" charset="0"/>
              </a:rPr>
              <a:t> instead of Glassfish).</a:t>
            </a:r>
          </a:p>
        </p:txBody>
      </p:sp>
    </p:spTree>
    <p:extLst>
      <p:ext uri="{BB962C8B-B14F-4D97-AF65-F5344CB8AC3E}">
        <p14:creationId xmlns:p14="http://schemas.microsoft.com/office/powerpoint/2010/main" val="7573839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How to Develop a Good Software Architecture?</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6026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b="0" i="0" dirty="0">
                <a:solidFill>
                  <a:srgbClr val="222222"/>
                </a:solidFill>
                <a:effectLst/>
                <a:latin typeface="Calibri" panose="020F0502020204030204" pitchFamily="34" charset="0"/>
                <a:cs typeface="Calibri" panose="020F0502020204030204" pitchFamily="34" charset="0"/>
              </a:rPr>
              <a:t>To keep software “soft,” the application should be divided into well-isolated, independently developable, and testable components.</a:t>
            </a:r>
            <a:endParaRPr lang="en-IN" sz="2000" dirty="0">
              <a:solidFill>
                <a:srgbClr val="333333"/>
              </a:solidFill>
              <a:latin typeface="Calibri" panose="020F0502020204030204" pitchFamily="34" charset="0"/>
              <a:cs typeface="Calibri" panose="020F0502020204030204" pitchFamily="34" charset="0"/>
            </a:endParaRPr>
          </a:p>
        </p:txBody>
      </p:sp>
      <p:pic>
        <p:nvPicPr>
          <p:cNvPr id="22530" name="Picture 2" descr="Classic three-layer architecture">
            <a:extLst>
              <a:ext uri="{FF2B5EF4-FFF2-40B4-BE49-F238E27FC236}">
                <a16:creationId xmlns:a16="http://schemas.microsoft.com/office/drawing/2014/main" id="{185C538B-D727-7086-019A-227ACFDD8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828800"/>
            <a:ext cx="3759200" cy="391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9897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Disadvantages Of layered Architecture</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6026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b="0" i="0" dirty="0">
                <a:solidFill>
                  <a:srgbClr val="222222"/>
                </a:solidFill>
                <a:effectLst/>
                <a:latin typeface="Calibri" panose="020F0502020204030204" pitchFamily="34" charset="0"/>
                <a:cs typeface="Calibri" panose="020F0502020204030204" pitchFamily="34" charset="0"/>
              </a:rPr>
              <a:t>Layered architecture leads to unnecessary coupling with negative consequences:</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The business logic directly depends on the database, while the presentation layer has a transitive dependency.</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it is not uncommon for errors to occur because an attempt is made in the presentation layer to iterate over an uninitialized one-to-many collection of a JPA entity. And so we have to worry about technical issues such as transactions and lazy and eager loading in the business layer.</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The coupling also makes it unnecessarily difficult to upgrade the database or data access layer (e.g., to a new database version or a new version of the O/R mapper).</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The weakening of layer boundaries also makes it impossible to test individual components in isolation – e.g., the business logic without a user interface and database.</a:t>
            </a:r>
          </a:p>
        </p:txBody>
      </p:sp>
    </p:spTree>
    <p:extLst>
      <p:ext uri="{BB962C8B-B14F-4D97-AF65-F5344CB8AC3E}">
        <p14:creationId xmlns:p14="http://schemas.microsoft.com/office/powerpoint/2010/main" val="37131025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Hexagonal Architecture</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7677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Alistair Cockburn introduced the hexagonal software architecture in a blog article in 2005. Cockburn states the following goals:</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The application should be equally controllable by users, other applications, or automated tests. </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The business logic should be able to be developed and tested in isolation from the database, other infrastructure, and third-party systems. </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Infrastructure modernization should be possible without adjustments to the business logic.</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Hexagonal Architecture draws a thick line between the software’s inside and outside parts, decoupling the business logic from the persistence and the service layer. </a:t>
            </a:r>
          </a:p>
        </p:txBody>
      </p:sp>
    </p:spTree>
    <p:extLst>
      <p:ext uri="{BB962C8B-B14F-4D97-AF65-F5344CB8AC3E}">
        <p14:creationId xmlns:p14="http://schemas.microsoft.com/office/powerpoint/2010/main" val="18288976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Why Hexagon</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7677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l" fontAlgn="base">
              <a:buFont typeface="Arial" panose="020B0604020202020204" pitchFamily="34" charset="0"/>
              <a:buChar char="•"/>
            </a:pPr>
            <a:r>
              <a:rPr lang="en-IN" sz="2000" b="0" i="0" dirty="0">
                <a:solidFill>
                  <a:srgbClr val="161616"/>
                </a:solidFill>
                <a:effectLst/>
                <a:latin typeface="Calibri" panose="020F0502020204030204" pitchFamily="34" charset="0"/>
                <a:cs typeface="Calibri" panose="020F0502020204030204" pitchFamily="34" charset="0"/>
              </a:rPr>
              <a:t>The hexagon shape (as in the above example) is simply a convenient way to depict that in this particular architecture:</a:t>
            </a:r>
          </a:p>
          <a:p>
            <a:pPr marL="342900" indent="-342900" algn="l" fontAlgn="base">
              <a:buFont typeface="Arial" panose="020B0604020202020204" pitchFamily="34" charset="0"/>
              <a:buChar char="•"/>
            </a:pPr>
            <a:r>
              <a:rPr lang="en-IN" sz="2000" b="0" i="0" dirty="0">
                <a:solidFill>
                  <a:srgbClr val="161616"/>
                </a:solidFill>
                <a:effectLst/>
                <a:latin typeface="Calibri" panose="020F0502020204030204" pitchFamily="34" charset="0"/>
                <a:cs typeface="Calibri" panose="020F0502020204030204" pitchFamily="34" charset="0"/>
              </a:rPr>
              <a:t>The core logic and services are inside,</a:t>
            </a:r>
          </a:p>
          <a:p>
            <a:pPr marL="342900" indent="-342900" algn="l" fontAlgn="base">
              <a:buFont typeface="Arial" panose="020B0604020202020204" pitchFamily="34" charset="0"/>
              <a:buChar char="•"/>
            </a:pPr>
            <a:r>
              <a:rPr lang="en-IN" sz="2000" b="0" i="0" dirty="0">
                <a:solidFill>
                  <a:srgbClr val="161616"/>
                </a:solidFill>
                <a:effectLst/>
                <a:latin typeface="Calibri" panose="020F0502020204030204" pitchFamily="34" charset="0"/>
                <a:cs typeface="Calibri" panose="020F0502020204030204" pitchFamily="34" charset="0"/>
              </a:rPr>
              <a:t>They communicate with various external actors (</a:t>
            </a:r>
            <a:r>
              <a:rPr lang="en-IN" sz="2000" b="0" i="1" dirty="0">
                <a:solidFill>
                  <a:srgbClr val="161616"/>
                </a:solidFill>
                <a:effectLst/>
                <a:latin typeface="Calibri" panose="020F0502020204030204" pitchFamily="34" charset="0"/>
                <a:cs typeface="Calibri" panose="020F0502020204030204" pitchFamily="34" charset="0"/>
              </a:rPr>
              <a:t>ends</a:t>
            </a:r>
            <a:r>
              <a:rPr lang="en-IN" sz="2000" b="0" i="0" dirty="0">
                <a:solidFill>
                  <a:srgbClr val="161616"/>
                </a:solidFill>
                <a:effectLst/>
                <a:latin typeface="Calibri" panose="020F0502020204030204" pitchFamily="34" charset="0"/>
                <a:cs typeface="Calibri" panose="020F0502020204030204" pitchFamily="34" charset="0"/>
              </a:rPr>
              <a:t>) using Ports and Adapters,</a:t>
            </a:r>
          </a:p>
          <a:p>
            <a:pPr marL="342900" indent="-342900" algn="l" fontAlgn="base">
              <a:buFont typeface="Arial" panose="020B0604020202020204" pitchFamily="34" charset="0"/>
              <a:buChar char="•"/>
            </a:pPr>
            <a:r>
              <a:rPr lang="en-IN" sz="2000" b="0" i="0" dirty="0">
                <a:solidFill>
                  <a:srgbClr val="161616"/>
                </a:solidFill>
                <a:effectLst/>
                <a:latin typeface="Calibri" panose="020F0502020204030204" pitchFamily="34" charset="0"/>
                <a:cs typeface="Calibri" panose="020F0502020204030204" pitchFamily="34" charset="0"/>
              </a:rPr>
              <a:t>Those can be divided into driving and driven actors, which again is easy to depict using a symmetrical shape.</a:t>
            </a:r>
          </a:p>
        </p:txBody>
      </p:sp>
    </p:spTree>
    <p:extLst>
      <p:ext uri="{BB962C8B-B14F-4D97-AF65-F5344CB8AC3E}">
        <p14:creationId xmlns:p14="http://schemas.microsoft.com/office/powerpoint/2010/main" val="8316965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B175A3D-5898-0AFB-FF8A-77A5F9A7E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923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Architecture Components</a:t>
            </a:r>
          </a:p>
        </p:txBody>
      </p:sp>
      <p:sp>
        <p:nvSpPr>
          <p:cNvPr id="43010" name="Content Placeholder 2"/>
          <p:cNvSpPr>
            <a:spLocks noGrp="1"/>
          </p:cNvSpPr>
          <p:nvPr>
            <p:ph idx="1"/>
          </p:nvPr>
        </p:nvSpPr>
        <p:spPr>
          <a:xfrm>
            <a:off x="360363" y="838200"/>
            <a:ext cx="8326437" cy="5867400"/>
          </a:xfrm>
        </p:spPr>
        <p:txBody>
          <a:bodyPr>
            <a:normAutofit/>
          </a:bodyPr>
          <a:lstStyle/>
          <a:p>
            <a:pPr marL="342900" indent="-342900">
              <a:buFont typeface="Arial" charset="0"/>
              <a:buChar char="•"/>
            </a:pPr>
            <a:r>
              <a:rPr lang="en-IN" sz="2000" b="0" i="0" dirty="0">
                <a:solidFill>
                  <a:srgbClr val="292929"/>
                </a:solidFill>
                <a:effectLst/>
                <a:latin typeface="source-serif-pro"/>
              </a:rPr>
              <a:t>Each side of the hexagon represents an input — port that uses an adapter for the specific type. Hence, ports and adapters form two major components of Hexagon Architecture:</a:t>
            </a:r>
            <a:endParaRPr lang="en-US" altLang="en-US" sz="2000" dirty="0"/>
          </a:p>
        </p:txBody>
      </p:sp>
      <p:pic>
        <p:nvPicPr>
          <p:cNvPr id="23554" name="Picture 2">
            <a:extLst>
              <a:ext uri="{FF2B5EF4-FFF2-40B4-BE49-F238E27FC236}">
                <a16:creationId xmlns:a16="http://schemas.microsoft.com/office/drawing/2014/main" id="{A0A975CC-D43F-C331-3AE9-C9F0EF34D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671" y="1895227"/>
            <a:ext cx="5803107" cy="4832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5355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Ports</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7677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A port is a gateway, provided by the core logic. It allows the entry or exiting of data to and from the application. The simplest implementation of a Port is an API layer. Ports exist in 2 types: inbound and outbound.</a:t>
            </a:r>
          </a:p>
          <a:p>
            <a:pPr marL="342900" indent="-342900" algn="l">
              <a:buFont typeface="Arial" panose="020B0604020202020204" pitchFamily="34" charset="0"/>
              <a:buChar char="•"/>
            </a:pPr>
            <a:r>
              <a:rPr lang="en-IN" sz="2000" b="1" i="0" dirty="0">
                <a:solidFill>
                  <a:srgbClr val="292929"/>
                </a:solidFill>
                <a:effectLst/>
                <a:latin typeface="Calibri" panose="020F0502020204030204" pitchFamily="34" charset="0"/>
                <a:cs typeface="Calibri" panose="020F0502020204030204" pitchFamily="34" charset="0"/>
              </a:rPr>
              <a:t>An inbound port</a:t>
            </a:r>
            <a:r>
              <a:rPr lang="en-IN" sz="2000" b="0" i="0" dirty="0">
                <a:solidFill>
                  <a:srgbClr val="292929"/>
                </a:solidFill>
                <a:effectLst/>
                <a:latin typeface="Calibri" panose="020F0502020204030204" pitchFamily="34" charset="0"/>
                <a:cs typeface="Calibri" panose="020F0502020204030204" pitchFamily="34" charset="0"/>
              </a:rPr>
              <a:t> is the only part of the core exposed to the world that defines how the Core Business Logic can be used.</a:t>
            </a:r>
          </a:p>
          <a:p>
            <a:pPr marL="342900" indent="-342900" algn="l">
              <a:buFont typeface="Arial" panose="020B0604020202020204" pitchFamily="34" charset="0"/>
              <a:buChar char="•"/>
            </a:pPr>
            <a:r>
              <a:rPr lang="en-IN" sz="2000" b="1" i="0" dirty="0">
                <a:solidFill>
                  <a:srgbClr val="292929"/>
                </a:solidFill>
                <a:effectLst/>
                <a:latin typeface="Calibri" panose="020F0502020204030204" pitchFamily="34" charset="0"/>
                <a:cs typeface="Calibri" panose="020F0502020204030204" pitchFamily="34" charset="0"/>
              </a:rPr>
              <a:t>An outbound port</a:t>
            </a:r>
            <a:r>
              <a:rPr lang="en-IN" sz="2000" b="0" i="0" dirty="0">
                <a:solidFill>
                  <a:srgbClr val="292929"/>
                </a:solidFill>
                <a:effectLst/>
                <a:latin typeface="Calibri" panose="020F0502020204030204" pitchFamily="34" charset="0"/>
                <a:cs typeface="Calibri" panose="020F0502020204030204" pitchFamily="34" charset="0"/>
              </a:rPr>
              <a:t> is an interface the core needs to communicate with the outside world</a:t>
            </a:r>
          </a:p>
        </p:txBody>
      </p:sp>
    </p:spTree>
    <p:extLst>
      <p:ext uri="{BB962C8B-B14F-4D97-AF65-F5344CB8AC3E}">
        <p14:creationId xmlns:p14="http://schemas.microsoft.com/office/powerpoint/2010/main" val="2683629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Log Aggregation and Management Tools</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5562600"/>
          </a:xfrm>
        </p:spPr>
        <p:txBody>
          <a:bodyPr/>
          <a:lstStyle/>
          <a:p>
            <a:pPr marL="342900" indent="-342900">
              <a:buFont typeface="Arial" panose="020B0604020202020204" pitchFamily="34" charset="0"/>
              <a:buChar char="•"/>
            </a:pPr>
            <a:r>
              <a:rPr lang="en-IN" sz="2000" b="1" i="0" dirty="0" err="1">
                <a:solidFill>
                  <a:srgbClr val="292929"/>
                </a:solidFill>
                <a:effectLst/>
                <a:latin typeface="Calibri" panose="020F0502020204030204" pitchFamily="34" charset="0"/>
                <a:cs typeface="Calibri" panose="020F0502020204030204" pitchFamily="34" charset="0"/>
              </a:rPr>
              <a:t>Fluentd</a:t>
            </a:r>
            <a:r>
              <a:rPr lang="en-IN" sz="2000" i="0" dirty="0">
                <a:solidFill>
                  <a:srgbClr val="292929"/>
                </a:solidFill>
                <a:effectLst/>
                <a:latin typeface="Calibri" panose="020F0502020204030204" pitchFamily="34" charset="0"/>
                <a:cs typeface="Calibri" panose="020F0502020204030204" pitchFamily="34" charset="0"/>
              </a:rPr>
              <a:t>. This open source window-based data collection tool can unify data collection and consumption. It takes advantage of standard built-in parsers, and developers can use </a:t>
            </a:r>
            <a:r>
              <a:rPr lang="en-IN" sz="2000" i="0" dirty="0" err="1">
                <a:solidFill>
                  <a:srgbClr val="292929"/>
                </a:solidFill>
                <a:effectLst/>
                <a:latin typeface="Calibri" panose="020F0502020204030204" pitchFamily="34" charset="0"/>
                <a:cs typeface="Calibri" panose="020F0502020204030204" pitchFamily="34" charset="0"/>
              </a:rPr>
              <a:t>NLog</a:t>
            </a:r>
            <a:r>
              <a:rPr lang="en-IN" sz="2000" i="0" dirty="0">
                <a:solidFill>
                  <a:srgbClr val="292929"/>
                </a:solidFill>
                <a:effectLst/>
                <a:latin typeface="Calibri" panose="020F0502020204030204" pitchFamily="34" charset="0"/>
                <a:cs typeface="Calibri" panose="020F0502020204030204" pitchFamily="34" charset="0"/>
              </a:rPr>
              <a:t> to log data to a </a:t>
            </a:r>
            <a:r>
              <a:rPr lang="en-IN" sz="2000" i="0" dirty="0" err="1">
                <a:solidFill>
                  <a:srgbClr val="292929"/>
                </a:solidFill>
                <a:effectLst/>
                <a:latin typeface="Calibri" panose="020F0502020204030204" pitchFamily="34" charset="0"/>
                <a:cs typeface="Calibri" panose="020F0502020204030204" pitchFamily="34" charset="0"/>
              </a:rPr>
              <a:t>Fluentd</a:t>
            </a:r>
            <a:r>
              <a:rPr lang="en-IN" sz="2000" i="0" dirty="0">
                <a:solidFill>
                  <a:srgbClr val="292929"/>
                </a:solidFill>
                <a:effectLst/>
                <a:latin typeface="Calibri" panose="020F0502020204030204" pitchFamily="34" charset="0"/>
                <a:cs typeface="Calibri" panose="020F0502020204030204" pitchFamily="34" charset="0"/>
              </a:rPr>
              <a:t> node. </a:t>
            </a:r>
            <a:r>
              <a:rPr lang="en-IN" sz="2000" i="0" dirty="0" err="1">
                <a:solidFill>
                  <a:srgbClr val="292929"/>
                </a:solidFill>
                <a:effectLst/>
                <a:latin typeface="Calibri" panose="020F0502020204030204" pitchFamily="34" charset="0"/>
                <a:cs typeface="Calibri" panose="020F0502020204030204" pitchFamily="34" charset="0"/>
              </a:rPr>
              <a:t>Fluentd</a:t>
            </a:r>
            <a:r>
              <a:rPr lang="en-IN" sz="2000" i="0" dirty="0">
                <a:solidFill>
                  <a:srgbClr val="292929"/>
                </a:solidFill>
                <a:effectLst/>
                <a:latin typeface="Calibri" panose="020F0502020204030204" pitchFamily="34" charset="0"/>
                <a:cs typeface="Calibri" panose="020F0502020204030204" pitchFamily="34" charset="0"/>
              </a:rPr>
              <a:t> is often used by Docker and Elasticsearch users.</a:t>
            </a:r>
          </a:p>
          <a:p>
            <a:pPr marL="342900" indent="-342900">
              <a:buFont typeface="Arial" panose="020B0604020202020204" pitchFamily="34" charset="0"/>
              <a:buChar char="•"/>
            </a:pPr>
            <a:r>
              <a:rPr lang="en-IN" sz="2000" b="1" i="0" dirty="0">
                <a:solidFill>
                  <a:srgbClr val="292929"/>
                </a:solidFill>
                <a:effectLst/>
                <a:latin typeface="Calibri" panose="020F0502020204030204" pitchFamily="34" charset="0"/>
                <a:cs typeface="Calibri" panose="020F0502020204030204" pitchFamily="34" charset="0"/>
              </a:rPr>
              <a:t>Logstash</a:t>
            </a:r>
            <a:r>
              <a:rPr lang="en-IN" sz="2000" i="0" dirty="0">
                <a:solidFill>
                  <a:srgbClr val="292929"/>
                </a:solidFill>
                <a:effectLst/>
                <a:latin typeface="Calibri" panose="020F0502020204030204" pitchFamily="34" charset="0"/>
                <a:cs typeface="Calibri" panose="020F0502020204030204" pitchFamily="34" charset="0"/>
              </a:rPr>
              <a:t>. This is a lightweight, open source, server-side log aggregator that can work in windows and is used to collect, integrate and parse logs. Logstash consumes much less memory than </a:t>
            </a:r>
            <a:r>
              <a:rPr lang="en-IN" sz="2000" i="0" dirty="0" err="1">
                <a:solidFill>
                  <a:srgbClr val="292929"/>
                </a:solidFill>
                <a:effectLst/>
                <a:latin typeface="Calibri" panose="020F0502020204030204" pitchFamily="34" charset="0"/>
                <a:cs typeface="Calibri" panose="020F0502020204030204" pitchFamily="34" charset="0"/>
              </a:rPr>
              <a:t>Fluentd</a:t>
            </a:r>
            <a:r>
              <a:rPr lang="en-IN" sz="2000" i="0" dirty="0">
                <a:solidFill>
                  <a:srgbClr val="292929"/>
                </a:solidFill>
                <a:effectLst/>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IN" sz="2000" b="1" i="0" dirty="0" err="1">
                <a:solidFill>
                  <a:srgbClr val="292929"/>
                </a:solidFill>
                <a:effectLst/>
                <a:latin typeface="Calibri" panose="020F0502020204030204" pitchFamily="34" charset="0"/>
                <a:cs typeface="Calibri" panose="020F0502020204030204" pitchFamily="34" charset="0"/>
              </a:rPr>
              <a:t>Rsyslog</a:t>
            </a:r>
            <a:r>
              <a:rPr lang="en-IN" sz="2000" i="0" dirty="0">
                <a:solidFill>
                  <a:srgbClr val="292929"/>
                </a:solidFill>
                <a:effectLst/>
                <a:latin typeface="Calibri" panose="020F0502020204030204" pitchFamily="34" charset="0"/>
                <a:cs typeface="Calibri" panose="020F0502020204030204" pitchFamily="34" charset="0"/>
              </a:rPr>
              <a:t>. This is a high-performance, modular, secure log processing framework. It supports TCP, TLS and SSL protocols and is compliant with MySQL, PostgreSQL and Oracle databases.</a:t>
            </a:r>
          </a:p>
          <a:p>
            <a:pPr marL="342900" indent="-342900">
              <a:buFont typeface="Arial" panose="020B0604020202020204" pitchFamily="34" charset="0"/>
              <a:buChar char="•"/>
            </a:pPr>
            <a:r>
              <a:rPr lang="en-IN" sz="2000" b="1" i="0" dirty="0" err="1">
                <a:solidFill>
                  <a:srgbClr val="292929"/>
                </a:solidFill>
                <a:effectLst/>
                <a:latin typeface="Calibri" panose="020F0502020204030204" pitchFamily="34" charset="0"/>
                <a:cs typeface="Calibri" panose="020F0502020204030204" pitchFamily="34" charset="0"/>
              </a:rPr>
              <a:t>Loggly</a:t>
            </a:r>
            <a:r>
              <a:rPr lang="en-IN" sz="2000" i="0" dirty="0">
                <a:solidFill>
                  <a:srgbClr val="292929"/>
                </a:solidFill>
                <a:effectLst/>
                <a:latin typeface="Calibri" panose="020F0502020204030204" pitchFamily="34" charset="0"/>
                <a:cs typeface="Calibri" panose="020F0502020204030204" pitchFamily="34" charset="0"/>
              </a:rPr>
              <a:t>. This is a popular log analysis and monitoring solution that is adept at logging data from Docker containers. The data captured by </a:t>
            </a:r>
            <a:r>
              <a:rPr lang="en-IN" sz="2000" i="0" dirty="0" err="1">
                <a:solidFill>
                  <a:srgbClr val="292929"/>
                </a:solidFill>
                <a:effectLst/>
                <a:latin typeface="Calibri" panose="020F0502020204030204" pitchFamily="34" charset="0"/>
                <a:cs typeface="Calibri" panose="020F0502020204030204" pitchFamily="34" charset="0"/>
              </a:rPr>
              <a:t>Loggly</a:t>
            </a:r>
            <a:r>
              <a:rPr lang="en-IN" sz="2000" i="0" dirty="0">
                <a:solidFill>
                  <a:srgbClr val="292929"/>
                </a:solidFill>
                <a:effectLst/>
                <a:latin typeface="Calibri" panose="020F0502020204030204" pitchFamily="34" charset="0"/>
                <a:cs typeface="Calibri" panose="020F0502020204030204" pitchFamily="34" charset="0"/>
              </a:rPr>
              <a:t> can be used to monitor, </a:t>
            </a:r>
            <a:r>
              <a:rPr lang="en-IN" sz="2000" i="0" dirty="0" err="1">
                <a:solidFill>
                  <a:srgbClr val="292929"/>
                </a:solidFill>
                <a:effectLst/>
                <a:latin typeface="Calibri" panose="020F0502020204030204" pitchFamily="34" charset="0"/>
                <a:cs typeface="Calibri" panose="020F0502020204030204" pitchFamily="34" charset="0"/>
              </a:rPr>
              <a:t>analyze</a:t>
            </a:r>
            <a:r>
              <a:rPr lang="en-IN" sz="2000" i="0" dirty="0">
                <a:solidFill>
                  <a:srgbClr val="292929"/>
                </a:solidFill>
                <a:effectLst/>
                <a:latin typeface="Calibri" panose="020F0502020204030204" pitchFamily="34" charset="0"/>
                <a:cs typeface="Calibri" panose="020F0502020204030204" pitchFamily="34" charset="0"/>
              </a:rPr>
              <a:t> and optimize microservices-based applications.</a:t>
            </a:r>
          </a:p>
        </p:txBody>
      </p:sp>
      <p:sp>
        <p:nvSpPr>
          <p:cNvPr id="3" name="AutoShape 2" descr="Log Aggregation Pattern">
            <a:extLst>
              <a:ext uri="{FF2B5EF4-FFF2-40B4-BE49-F238E27FC236}">
                <a16:creationId xmlns:a16="http://schemas.microsoft.com/office/drawing/2014/main" id="{20D1336E-EDF6-9D05-E817-77A03FD6FED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Log Aggregation Pattern">
            <a:extLst>
              <a:ext uri="{FF2B5EF4-FFF2-40B4-BE49-F238E27FC236}">
                <a16:creationId xmlns:a16="http://schemas.microsoft.com/office/drawing/2014/main" id="{F1709898-6170-0538-5995-2280B57875E9}"/>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267468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Adapters</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7677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b="0" i="0" dirty="0">
                <a:solidFill>
                  <a:srgbClr val="292929"/>
                </a:solidFill>
                <a:effectLst/>
                <a:latin typeface="source-serif-pro"/>
              </a:rPr>
              <a:t>An adapter transforms one interface into another, creating a bridge between the application and the service that it needs.</a:t>
            </a:r>
          </a:p>
          <a:p>
            <a:pPr marL="342900" indent="-342900">
              <a:buFont typeface="Arial" panose="020B0604020202020204" pitchFamily="34" charset="0"/>
              <a:buChar char="•"/>
            </a:pPr>
            <a:r>
              <a:rPr lang="en-IN" sz="2000" b="0" i="0" dirty="0">
                <a:solidFill>
                  <a:srgbClr val="292929"/>
                </a:solidFill>
                <a:effectLst/>
                <a:latin typeface="source-serif-pro"/>
              </a:rPr>
              <a:t> In hexagonal architecture all communication between the primary (which use system to achieve a particular goal) and secondary actors (which system uses to achieve primary actor’s goals) and application ports is done with the help of adapters. Therefore, adapters can also be of two types:</a:t>
            </a:r>
          </a:p>
          <a:p>
            <a:pPr marL="342900" indent="-342900">
              <a:buFont typeface="Arial" panose="020B0604020202020204" pitchFamily="34" charset="0"/>
              <a:buChar char="•"/>
            </a:pPr>
            <a:r>
              <a:rPr lang="en-IN" sz="2000" dirty="0">
                <a:solidFill>
                  <a:srgbClr val="292929"/>
                </a:solidFill>
                <a:latin typeface="source-serif-pro"/>
                <a:cs typeface="Calibri" panose="020F0502020204030204" pitchFamily="34" charset="0"/>
              </a:rPr>
              <a:t>Primary</a:t>
            </a:r>
          </a:p>
          <a:p>
            <a:pPr marL="342900" indent="-342900">
              <a:buFont typeface="Arial" panose="020B0604020202020204" pitchFamily="34" charset="0"/>
              <a:buChar char="•"/>
            </a:pPr>
            <a:r>
              <a:rPr lang="en-IN" sz="2000" b="0" i="0" dirty="0">
                <a:solidFill>
                  <a:srgbClr val="292929"/>
                </a:solidFill>
                <a:effectLst/>
                <a:latin typeface="source-serif-pro"/>
                <a:cs typeface="Calibri" panose="020F0502020204030204" pitchFamily="34" charset="0"/>
              </a:rPr>
              <a:t>Secondary</a:t>
            </a:r>
            <a:endParaRPr lang="en-IN" sz="2000" b="0" i="0" dirty="0">
              <a:solidFill>
                <a:srgbClr val="333333"/>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406460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Primary Adapters</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7677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The primary or Driving Adapters represents the UI. It is a piece of code between the user and the core logic. </a:t>
            </a:r>
          </a:p>
          <a:p>
            <a:pPr marL="342900" indent="-342900">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They are called driving adapters because they drive the application, and start actions in the core application. </a:t>
            </a:r>
          </a:p>
          <a:p>
            <a:pPr marL="342900" indent="-342900">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Examples of a primary adapters are API controllers, Web controllers or views.</a:t>
            </a:r>
            <a:endParaRPr lang="en-IN" sz="2000" b="0" i="0" dirty="0">
              <a:solidFill>
                <a:srgbClr val="333333"/>
              </a:solidFill>
              <a:effectLst/>
              <a:latin typeface="Calibri" panose="020F0502020204030204" pitchFamily="34" charset="0"/>
              <a:cs typeface="Calibri" panose="020F0502020204030204" pitchFamily="34" charset="0"/>
            </a:endParaRPr>
          </a:p>
        </p:txBody>
      </p:sp>
      <p:pic>
        <p:nvPicPr>
          <p:cNvPr id="24578" name="Picture 2">
            <a:extLst>
              <a:ext uri="{FF2B5EF4-FFF2-40B4-BE49-F238E27FC236}">
                <a16:creationId xmlns:a16="http://schemas.microsoft.com/office/drawing/2014/main" id="{A0EE6B53-6991-731C-8324-83BAA9DE57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419" y="2505825"/>
            <a:ext cx="6096000" cy="398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9631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Secondary Adapters</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7677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The secondary or Driven Adapters represent the connection to back-end databases, external libraries, mail API’s, etc. </a:t>
            </a:r>
          </a:p>
          <a:p>
            <a:pPr marL="342900" indent="-342900">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It is an implementation of the secondary port, which is an interface. These adapters react to actions initiated by the primary adapters.</a:t>
            </a:r>
            <a:endParaRPr lang="en-IN" sz="2000" b="0" i="0" dirty="0">
              <a:solidFill>
                <a:srgbClr val="333333"/>
              </a:solidFill>
              <a:effectLst/>
              <a:latin typeface="Calibri" panose="020F0502020204030204" pitchFamily="34" charset="0"/>
              <a:cs typeface="Calibri" panose="020F0502020204030204" pitchFamily="34" charset="0"/>
            </a:endParaRPr>
          </a:p>
        </p:txBody>
      </p:sp>
      <p:pic>
        <p:nvPicPr>
          <p:cNvPr id="25602" name="Picture 2">
            <a:extLst>
              <a:ext uri="{FF2B5EF4-FFF2-40B4-BE49-F238E27FC236}">
                <a16:creationId xmlns:a16="http://schemas.microsoft.com/office/drawing/2014/main" id="{5D6D3346-95FE-1891-060B-411D9B572E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667000"/>
            <a:ext cx="4800600" cy="2948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8533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Domain Model</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7677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The third component of the architecture is the domain model, a conceptual model that represents meaningful concepts to the domain that need to be modelled in software. </a:t>
            </a:r>
          </a:p>
          <a:p>
            <a:pPr marL="342900" indent="-342900">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The concepts include the data involved in the business and rules the business uses in relation to that data.</a:t>
            </a:r>
            <a:endParaRPr lang="en-IN" sz="2000" b="0" i="0" dirty="0">
              <a:solidFill>
                <a:srgbClr val="333333"/>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149360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DDD Layers implemented">
            <a:extLst>
              <a:ext uri="{FF2B5EF4-FFF2-40B4-BE49-F238E27FC236}">
                <a16:creationId xmlns:a16="http://schemas.microsoft.com/office/drawing/2014/main" id="{87851357-7125-DF12-86C4-953F0727D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81175"/>
            <a:ext cx="9144000" cy="329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941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Content Placeholder 2">
            <a:extLst>
              <a:ext uri="{FF2B5EF4-FFF2-40B4-BE49-F238E27FC236}">
                <a16:creationId xmlns:a16="http://schemas.microsoft.com/office/drawing/2014/main" id="{58AFF311-534B-2C85-4977-9DA0D712D6DD}"/>
              </a:ext>
            </a:extLst>
          </p:cNvPr>
          <p:cNvSpPr>
            <a:spLocks noGrp="1"/>
          </p:cNvSpPr>
          <p:nvPr>
            <p:ph idx="1"/>
          </p:nvPr>
        </p:nvSpPr>
        <p:spPr>
          <a:xfrm>
            <a:off x="228600" y="2590800"/>
            <a:ext cx="8662988" cy="914400"/>
          </a:xfrm>
        </p:spPr>
        <p:txBody>
          <a:bodyPr/>
          <a:lstStyle/>
          <a:p>
            <a:pPr algn="ctr"/>
            <a:r>
              <a:rPr lang="en-US" altLang="en-US" sz="8800"/>
              <a:t>ThankYou</a:t>
            </a:r>
          </a:p>
          <a:p>
            <a:pPr algn="ctr"/>
            <a:r>
              <a:rPr lang="en-US" altLang="en-US" sz="3200">
                <a:hlinkClick r:id="rId2"/>
              </a:rPr>
              <a:t>shalini06mittal@gmail.com</a:t>
            </a:r>
            <a:endParaRPr lang="en-US" altLang="en-US" sz="3200"/>
          </a:p>
          <a:p>
            <a:pPr algn="ctr"/>
            <a:r>
              <a:rPr lang="en-US" altLang="en-US" sz="3200"/>
              <a:t>7738460004</a:t>
            </a:r>
          </a:p>
        </p:txBody>
      </p:sp>
    </p:spTree>
  </p:cSld>
  <p:clrMapOvr>
    <a:masterClrMapping/>
  </p:clrMapOvr>
  <p:transition spd="slow">
    <p:circl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AC37E-C3EE-4334-D846-89C3EF2EE2D6}"/>
              </a:ext>
            </a:extLst>
          </p:cNvPr>
          <p:cNvSpPr>
            <a:spLocks noGrp="1"/>
          </p:cNvSpPr>
          <p:nvPr>
            <p:ph type="title"/>
          </p:nvPr>
        </p:nvSpPr>
        <p:spPr>
          <a:xfrm>
            <a:off x="184150" y="133350"/>
            <a:ext cx="8820150" cy="554038"/>
          </a:xfrm>
        </p:spPr>
        <p:txBody>
          <a:bodyPr/>
          <a:lstStyle/>
          <a:p>
            <a:pPr>
              <a:defRPr/>
            </a:pPr>
            <a:r>
              <a:rPr lang="en-IN" b="1" i="0">
                <a:solidFill>
                  <a:srgbClr val="292929"/>
                </a:solidFill>
                <a:effectLst/>
                <a:latin typeface="source-serif-pro"/>
              </a:rPr>
              <a:t>Application Metrics</a:t>
            </a:r>
            <a:endParaRPr lang="en-US" dirty="0"/>
          </a:p>
        </p:txBody>
      </p:sp>
      <p:sp>
        <p:nvSpPr>
          <p:cNvPr id="25602" name="Content Placeholder 2">
            <a:extLst>
              <a:ext uri="{FF2B5EF4-FFF2-40B4-BE49-F238E27FC236}">
                <a16:creationId xmlns:a16="http://schemas.microsoft.com/office/drawing/2014/main" id="{139CAA4D-0AE5-94C0-E8CF-3316E2ABC709}"/>
              </a:ext>
            </a:extLst>
          </p:cNvPr>
          <p:cNvSpPr>
            <a:spLocks noGrp="1"/>
          </p:cNvSpPr>
          <p:nvPr>
            <p:ph idx="1"/>
          </p:nvPr>
        </p:nvSpPr>
        <p:spPr>
          <a:xfrm>
            <a:off x="363538" y="720725"/>
            <a:ext cx="8170862" cy="4460875"/>
          </a:xfrm>
        </p:spPr>
        <p:txBody>
          <a:bodyPr/>
          <a:lstStyle/>
          <a:p>
            <a:pPr marL="342900" indent="-342900">
              <a:buFont typeface="Arial" panose="020B0604020202020204" pitchFamily="34" charset="0"/>
              <a:buChar char="•"/>
            </a:pPr>
            <a:r>
              <a:rPr lang="en-US" altLang="en-US" sz="2000" dirty="0"/>
              <a:t>Instrument a service to gather statistics about individual operations. </a:t>
            </a:r>
          </a:p>
          <a:p>
            <a:pPr marL="342900" indent="-342900">
              <a:buFont typeface="Arial" panose="020B0604020202020204" pitchFamily="34" charset="0"/>
              <a:buChar char="•"/>
            </a:pPr>
            <a:r>
              <a:rPr lang="en-US" altLang="en-US" sz="2000" dirty="0"/>
              <a:t>Aggregate metrics in centralized metrics service, which provides reporting and alerting. There are two models for aggregating metrics:</a:t>
            </a:r>
          </a:p>
          <a:p>
            <a:pPr marL="1085850" lvl="1" indent="-342900">
              <a:buFont typeface="Arial" panose="020B0604020202020204" pitchFamily="34" charset="0"/>
              <a:buChar char="•"/>
            </a:pPr>
            <a:r>
              <a:rPr lang="en-US" altLang="en-US" sz="2000" dirty="0"/>
              <a:t>push - the service pushes metrics to the metrics service</a:t>
            </a:r>
          </a:p>
          <a:p>
            <a:pPr marL="1085850" lvl="1" indent="-342900">
              <a:buFont typeface="Arial" panose="020B0604020202020204" pitchFamily="34" charset="0"/>
              <a:buChar char="•"/>
            </a:pPr>
            <a:r>
              <a:rPr lang="en-US" altLang="en-US" sz="2000" dirty="0"/>
              <a:t>pull - the metrics services pulls metrics from the service</a:t>
            </a:r>
          </a:p>
          <a:p>
            <a:pPr marL="342900" indent="-342900">
              <a:buFont typeface="Arial" panose="020B0604020202020204" pitchFamily="34" charset="0"/>
              <a:buChar char="•"/>
            </a:pPr>
            <a:r>
              <a:rPr lang="en-US" altLang="en-US" sz="2000" dirty="0"/>
              <a:t>Prometheus and AWS Cloud Watch are Metrics aggregation services.</a:t>
            </a:r>
          </a:p>
          <a:p>
            <a:pPr marL="342900" indent="-342900">
              <a:buFont typeface="Arial" panose="020B0604020202020204" pitchFamily="34" charset="0"/>
              <a:buChar char="•"/>
            </a:pPr>
            <a:r>
              <a:rPr lang="en-US" altLang="en-US" sz="2000" dirty="0"/>
              <a:t>Application Metrics pattern provides deep insight into application behavior, but the Aggregating metrics can require significant infrastructure.</a:t>
            </a:r>
          </a:p>
          <a:p>
            <a:pPr marL="342900" indent="-342900">
              <a:buFont typeface="Arial" panose="020B0604020202020204" pitchFamily="34" charset="0"/>
              <a:buChar char="•"/>
            </a:pPr>
            <a:endParaRPr lang="en-US" altLang="en-US" sz="2000" dirty="0"/>
          </a:p>
        </p:txBody>
      </p:sp>
    </p:spTree>
  </p:cSld>
  <p:clrMapOvr>
    <a:masterClrMapping/>
  </p:clrMapOvr>
</p:sld>
</file>

<file path=ppt/theme/theme1.xml><?xml version="1.0" encoding="utf-8"?>
<a:theme xmlns:a="http://schemas.openxmlformats.org/drawingml/2006/main" name="CT Training PPT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16187</TotalTime>
  <Words>8872</Words>
  <Application>Microsoft Macintosh PowerPoint</Application>
  <PresentationFormat>On-screen Show (4:3)</PresentationFormat>
  <Paragraphs>566</Paragraphs>
  <Slides>85</Slides>
  <Notes>83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85</vt:i4>
      </vt:variant>
    </vt:vector>
  </HeadingPairs>
  <TitlesOfParts>
    <vt:vector size="97" baseType="lpstr">
      <vt:lpstr>Amazon Ember</vt:lpstr>
      <vt:lpstr>Arial</vt:lpstr>
      <vt:lpstr>Calibri</vt:lpstr>
      <vt:lpstr>Courier New</vt:lpstr>
      <vt:lpstr>Helvetica Neue</vt:lpstr>
      <vt:lpstr>Segoe UI</vt:lpstr>
      <vt:lpstr>source-serif-pro</vt:lpstr>
      <vt:lpstr>Tahoma</vt:lpstr>
      <vt:lpstr>Times New Roman</vt:lpstr>
      <vt:lpstr>Verdana</vt:lpstr>
      <vt:lpstr>Wingdings</vt:lpstr>
      <vt:lpstr>CT Training PPT Template</vt:lpstr>
      <vt:lpstr>MicroServices</vt:lpstr>
      <vt:lpstr>Topics to be covered</vt:lpstr>
      <vt:lpstr>Observability Patterns</vt:lpstr>
      <vt:lpstr>Patterns</vt:lpstr>
      <vt:lpstr>Log Aggregation</vt:lpstr>
      <vt:lpstr>Microservice Logging Best Practices</vt:lpstr>
      <vt:lpstr>Microservice Logging Best Practices</vt:lpstr>
      <vt:lpstr>Log Aggregation and Management Tools</vt:lpstr>
      <vt:lpstr>Application Metrics</vt:lpstr>
      <vt:lpstr>Health Check</vt:lpstr>
      <vt:lpstr>Distributed Tracing Pattern</vt:lpstr>
      <vt:lpstr>Microservice Tracing</vt:lpstr>
      <vt:lpstr>MS Communication</vt:lpstr>
      <vt:lpstr>Microservice Observability</vt:lpstr>
      <vt:lpstr>Concepts of Microservice Observability</vt:lpstr>
      <vt:lpstr>Data Collaboration</vt:lpstr>
      <vt:lpstr>Aggregator Pattern</vt:lpstr>
      <vt:lpstr>Scatter Gather Pattern</vt:lpstr>
      <vt:lpstr>Chained Pattern</vt:lpstr>
      <vt:lpstr>Branch Pattern</vt:lpstr>
      <vt:lpstr>Chain Of Responsibility</vt:lpstr>
      <vt:lpstr>Chain Of Responsibility</vt:lpstr>
      <vt:lpstr>Asynchronous Messaging</vt:lpstr>
      <vt:lpstr>Synchronous Messsaging</vt:lpstr>
      <vt:lpstr>Asynchronous Messsaging</vt:lpstr>
      <vt:lpstr>Asynchronous Messsaging</vt:lpstr>
      <vt:lpstr>Communication Types - Messaging Queue</vt:lpstr>
      <vt:lpstr>Communication Types – Publish Subscribe</vt:lpstr>
      <vt:lpstr>Data Management</vt:lpstr>
      <vt:lpstr>Database Management Patterns</vt:lpstr>
      <vt:lpstr>Database per Service</vt:lpstr>
      <vt:lpstr>Database per Service – Resulting Context</vt:lpstr>
      <vt:lpstr>API Composition Pattern</vt:lpstr>
      <vt:lpstr>API Composition Pattern - disadvantages</vt:lpstr>
      <vt:lpstr>CQRS Pattern </vt:lpstr>
      <vt:lpstr>Event Sourcing</vt:lpstr>
      <vt:lpstr>Event Sourcing</vt:lpstr>
      <vt:lpstr>Saga pattern</vt:lpstr>
      <vt:lpstr>Saga pattern Example</vt:lpstr>
      <vt:lpstr>Saga pattern</vt:lpstr>
      <vt:lpstr>Saga Execution Controller</vt:lpstr>
      <vt:lpstr>Orchestration</vt:lpstr>
      <vt:lpstr>Orchestration</vt:lpstr>
      <vt:lpstr>Orchestration Use Case</vt:lpstr>
      <vt:lpstr>Choreography</vt:lpstr>
      <vt:lpstr>Choreography</vt:lpstr>
      <vt:lpstr>Choreography</vt:lpstr>
      <vt:lpstr>Choreography Use Case</vt:lpstr>
      <vt:lpstr>Shared Database</vt:lpstr>
      <vt:lpstr>Shared Database – Pros and Cons</vt:lpstr>
      <vt:lpstr>Twelve factor App</vt:lpstr>
      <vt:lpstr>What</vt:lpstr>
      <vt:lpstr>PowerPoint Presentation</vt:lpstr>
      <vt:lpstr>Goals</vt:lpstr>
      <vt:lpstr>PowerPoint Presentation</vt:lpstr>
      <vt:lpstr>PowerPoint Presentation</vt:lpstr>
      <vt:lpstr>Case Study</vt:lpstr>
      <vt:lpstr>Codebase</vt:lpstr>
      <vt:lpstr>Dependencies</vt:lpstr>
      <vt:lpstr>Configurations</vt:lpstr>
      <vt:lpstr>Backing Services</vt:lpstr>
      <vt:lpstr>Build, Release and Run</vt:lpstr>
      <vt:lpstr>Processes</vt:lpstr>
      <vt:lpstr>Port Binding</vt:lpstr>
      <vt:lpstr>Concurrency</vt:lpstr>
      <vt:lpstr>Disposability</vt:lpstr>
      <vt:lpstr>Dev / Prod parity</vt:lpstr>
      <vt:lpstr>Logs</vt:lpstr>
      <vt:lpstr>Admin Process</vt:lpstr>
      <vt:lpstr>Hexagonal pattern</vt:lpstr>
      <vt:lpstr>Architecture</vt:lpstr>
      <vt:lpstr>Architecture Changes</vt:lpstr>
      <vt:lpstr>How to Develop a Good Software Architecture?</vt:lpstr>
      <vt:lpstr>Disadvantages Of layered Architecture</vt:lpstr>
      <vt:lpstr>Hexagonal Architecture</vt:lpstr>
      <vt:lpstr>Why Hexagon</vt:lpstr>
      <vt:lpstr>PowerPoint Presentation</vt:lpstr>
      <vt:lpstr>Architecture Components</vt:lpstr>
      <vt:lpstr>Ports</vt:lpstr>
      <vt:lpstr>Adapters</vt:lpstr>
      <vt:lpstr>Primary Adapters</vt:lpstr>
      <vt:lpstr>Secondary Adapters</vt:lpstr>
      <vt:lpstr>Domain Model</vt:lpstr>
      <vt:lpstr>PowerPoint Presentation</vt:lpstr>
      <vt:lpstr>PowerPoint Presentation</vt:lpstr>
    </vt:vector>
  </TitlesOfParts>
  <Company>seed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Fundamentals - II</dc:title>
  <dc:creator>Administrator</dc:creator>
  <cp:lastModifiedBy>Microsoft Office User</cp:lastModifiedBy>
  <cp:revision>1052</cp:revision>
  <dcterms:created xsi:type="dcterms:W3CDTF">1999-08-25T14:57:23Z</dcterms:created>
  <dcterms:modified xsi:type="dcterms:W3CDTF">2023-09-01T05:49:55Z</dcterms:modified>
</cp:coreProperties>
</file>